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65" r:id="rId2"/>
    <p:sldId id="302" r:id="rId3"/>
    <p:sldId id="306" r:id="rId4"/>
    <p:sldId id="321" r:id="rId5"/>
    <p:sldId id="325" r:id="rId6"/>
    <p:sldId id="323" r:id="rId7"/>
    <p:sldId id="322" r:id="rId8"/>
    <p:sldId id="333" r:id="rId9"/>
    <p:sldId id="324" r:id="rId10"/>
    <p:sldId id="334" r:id="rId11"/>
    <p:sldId id="335" r:id="rId12"/>
    <p:sldId id="327" r:id="rId13"/>
    <p:sldId id="326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EA8"/>
    <a:srgbClr val="41B6C4"/>
    <a:srgbClr val="A1DA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56"/>
    <p:restoredTop sz="93358"/>
  </p:normalViewPr>
  <p:slideViewPr>
    <p:cSldViewPr snapToGrid="0" snapToObjects="1">
      <p:cViewPr varScale="1">
        <p:scale>
          <a:sx n="60" d="100"/>
          <a:sy n="60" d="100"/>
        </p:scale>
        <p:origin x="72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OKI Region Housing Permits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'OKI Region'!$A$76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/>
          </c:spPr>
          <c:invertIfNegative val="0"/>
          <c:cat>
            <c:numRef>
              <c:f>'OKI Region'!$B$75:$M$75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'OKI Region'!$B$76:$M$76</c:f>
              <c:numCache>
                <c:formatCode>General</c:formatCode>
                <c:ptCount val="12"/>
                <c:pt idx="0">
                  <c:v>2673</c:v>
                </c:pt>
                <c:pt idx="1">
                  <c:v>2395</c:v>
                </c:pt>
                <c:pt idx="2">
                  <c:v>2525</c:v>
                </c:pt>
                <c:pt idx="3">
                  <c:v>3170</c:v>
                </c:pt>
                <c:pt idx="4">
                  <c:v>3090</c:v>
                </c:pt>
                <c:pt idx="5">
                  <c:v>3362</c:v>
                </c:pt>
                <c:pt idx="6">
                  <c:v>3802</c:v>
                </c:pt>
                <c:pt idx="7">
                  <c:v>4273</c:v>
                </c:pt>
                <c:pt idx="8">
                  <c:v>4080</c:v>
                </c:pt>
                <c:pt idx="9">
                  <c:v>4231</c:v>
                </c:pt>
                <c:pt idx="10">
                  <c:v>5089</c:v>
                </c:pt>
                <c:pt idx="11">
                  <c:v>4980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B-4EE6-8D7E-B800A5A3D767}"/>
            </c:ext>
          </c:extLst>
        </c:ser>
        <c:ser>
          <c:idx val="1"/>
          <c:order val="1"/>
          <c:tx>
            <c:strRef>
              <c:f>'OKI Region'!$A$77</c:f>
              <c:strCache>
                <c:ptCount val="1"/>
                <c:pt idx="0">
                  <c:v>Duplex</c:v>
                </c:pt>
              </c:strCache>
            </c:strRef>
          </c:tx>
          <c:spPr>
            <a:solidFill>
              <a:srgbClr val="A1DAB4"/>
            </a:solidFill>
            <a:ln>
              <a:noFill/>
            </a:ln>
            <a:effectLst/>
          </c:spPr>
          <c:invertIfNegative val="0"/>
          <c:cat>
            <c:numRef>
              <c:f>'OKI Region'!$B$75:$M$75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'OKI Region'!$B$77:$M$77</c:f>
              <c:numCache>
                <c:formatCode>General</c:formatCode>
                <c:ptCount val="12"/>
                <c:pt idx="0">
                  <c:v>38</c:v>
                </c:pt>
                <c:pt idx="1">
                  <c:v>58</c:v>
                </c:pt>
                <c:pt idx="2">
                  <c:v>12</c:v>
                </c:pt>
                <c:pt idx="3">
                  <c:v>52</c:v>
                </c:pt>
                <c:pt idx="4">
                  <c:v>28</c:v>
                </c:pt>
                <c:pt idx="5">
                  <c:v>40</c:v>
                </c:pt>
                <c:pt idx="6">
                  <c:v>154</c:v>
                </c:pt>
                <c:pt idx="7">
                  <c:v>20</c:v>
                </c:pt>
                <c:pt idx="8">
                  <c:v>60</c:v>
                </c:pt>
                <c:pt idx="9">
                  <c:v>26</c:v>
                </c:pt>
                <c:pt idx="10">
                  <c:v>58</c:v>
                </c:pt>
                <c:pt idx="1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B-4EE6-8D7E-B800A5A3D767}"/>
            </c:ext>
          </c:extLst>
        </c:ser>
        <c:ser>
          <c:idx val="2"/>
          <c:order val="2"/>
          <c:tx>
            <c:strRef>
              <c:f>'OKI Region'!$A$78</c:f>
              <c:strCache>
                <c:ptCount val="1"/>
                <c:pt idx="0">
                  <c:v>Triplex or Quadplex</c:v>
                </c:pt>
              </c:strCache>
            </c:strRef>
          </c:tx>
          <c:spPr>
            <a:solidFill>
              <a:srgbClr val="41B6C4"/>
            </a:solidFill>
            <a:ln>
              <a:noFill/>
            </a:ln>
            <a:effectLst/>
          </c:spPr>
          <c:invertIfNegative val="0"/>
          <c:cat>
            <c:numRef>
              <c:f>'OKI Region'!$B$75:$M$75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'OKI Region'!$B$78:$M$78</c:f>
              <c:numCache>
                <c:formatCode>General</c:formatCode>
                <c:ptCount val="12"/>
                <c:pt idx="0">
                  <c:v>64</c:v>
                </c:pt>
                <c:pt idx="1">
                  <c:v>70</c:v>
                </c:pt>
                <c:pt idx="2">
                  <c:v>89</c:v>
                </c:pt>
                <c:pt idx="3">
                  <c:v>68</c:v>
                </c:pt>
                <c:pt idx="4">
                  <c:v>137</c:v>
                </c:pt>
                <c:pt idx="5">
                  <c:v>108</c:v>
                </c:pt>
                <c:pt idx="6">
                  <c:v>106</c:v>
                </c:pt>
                <c:pt idx="7">
                  <c:v>125</c:v>
                </c:pt>
                <c:pt idx="8">
                  <c:v>133</c:v>
                </c:pt>
                <c:pt idx="9">
                  <c:v>54</c:v>
                </c:pt>
                <c:pt idx="10">
                  <c:v>97</c:v>
                </c:pt>
                <c:pt idx="1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4B-4EE6-8D7E-B800A5A3D767}"/>
            </c:ext>
          </c:extLst>
        </c:ser>
        <c:ser>
          <c:idx val="3"/>
          <c:order val="3"/>
          <c:tx>
            <c:strRef>
              <c:f>'OKI Region'!$A$79</c:f>
              <c:strCache>
                <c:ptCount val="1"/>
                <c:pt idx="0">
                  <c:v>Units in 5 or More Family Structures</c:v>
                </c:pt>
              </c:strCache>
            </c:strRef>
          </c:tx>
          <c:spPr>
            <a:solidFill>
              <a:srgbClr val="225EA8"/>
            </a:solidFill>
            <a:ln>
              <a:noFill/>
            </a:ln>
            <a:effectLst/>
          </c:spPr>
          <c:invertIfNegative val="0"/>
          <c:cat>
            <c:numRef>
              <c:f>'OKI Region'!$B$75:$M$75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'OKI Region'!$B$79:$M$79</c:f>
              <c:numCache>
                <c:formatCode>General</c:formatCode>
                <c:ptCount val="12"/>
                <c:pt idx="0">
                  <c:v>280</c:v>
                </c:pt>
                <c:pt idx="1">
                  <c:v>720</c:v>
                </c:pt>
                <c:pt idx="2">
                  <c:v>862</c:v>
                </c:pt>
                <c:pt idx="3">
                  <c:v>912</c:v>
                </c:pt>
                <c:pt idx="4">
                  <c:v>1799</c:v>
                </c:pt>
                <c:pt idx="5">
                  <c:v>1036</c:v>
                </c:pt>
                <c:pt idx="6">
                  <c:v>1665</c:v>
                </c:pt>
                <c:pt idx="7">
                  <c:v>1880</c:v>
                </c:pt>
                <c:pt idx="8">
                  <c:v>1595</c:v>
                </c:pt>
                <c:pt idx="9">
                  <c:v>1453</c:v>
                </c:pt>
                <c:pt idx="10">
                  <c:v>1750</c:v>
                </c:pt>
                <c:pt idx="11">
                  <c:v>2891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4B-4EE6-8D7E-B800A5A3D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6497615"/>
        <c:axId val="1636491375"/>
      </c:barChart>
      <c:catAx>
        <c:axId val="163649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491375"/>
        <c:crosses val="autoZero"/>
        <c:auto val="1"/>
        <c:lblAlgn val="ctr"/>
        <c:lblOffset val="100"/>
        <c:noMultiLvlLbl val="0"/>
      </c:catAx>
      <c:valAx>
        <c:axId val="1636491375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497615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Beginning of Quarter Employment</a:t>
            </a:r>
            <a:r>
              <a:rPr lang="en-US" baseline="0" dirty="0">
                <a:solidFill>
                  <a:schemeClr val="bg1"/>
                </a:solidFill>
              </a:rPr>
              <a:t> Counts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'OKI Region'!$P$504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'OKI Region'!$O$505:$O$553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Region'!$P$505:$P$553</c:f>
              <c:numCache>
                <c:formatCode>General</c:formatCode>
                <c:ptCount val="49"/>
                <c:pt idx="0">
                  <c:v>904120</c:v>
                </c:pt>
                <c:pt idx="1">
                  <c:v>904458</c:v>
                </c:pt>
                <c:pt idx="2">
                  <c:v>925037</c:v>
                </c:pt>
                <c:pt idx="3">
                  <c:v>919118</c:v>
                </c:pt>
                <c:pt idx="4">
                  <c:v>908338</c:v>
                </c:pt>
                <c:pt idx="5">
                  <c:v>912257</c:v>
                </c:pt>
                <c:pt idx="6">
                  <c:v>929160</c:v>
                </c:pt>
                <c:pt idx="7">
                  <c:v>922215</c:v>
                </c:pt>
                <c:pt idx="8">
                  <c:v>917360</c:v>
                </c:pt>
                <c:pt idx="9">
                  <c:v>923069</c:v>
                </c:pt>
                <c:pt idx="10">
                  <c:v>954730</c:v>
                </c:pt>
                <c:pt idx="11">
                  <c:v>949893</c:v>
                </c:pt>
                <c:pt idx="12">
                  <c:v>940596</c:v>
                </c:pt>
                <c:pt idx="13">
                  <c:v>943358</c:v>
                </c:pt>
                <c:pt idx="14">
                  <c:v>969124</c:v>
                </c:pt>
                <c:pt idx="15">
                  <c:v>965174</c:v>
                </c:pt>
                <c:pt idx="16">
                  <c:v>960580</c:v>
                </c:pt>
                <c:pt idx="17">
                  <c:v>962267</c:v>
                </c:pt>
                <c:pt idx="18">
                  <c:v>989471</c:v>
                </c:pt>
                <c:pt idx="19">
                  <c:v>983847</c:v>
                </c:pt>
                <c:pt idx="20">
                  <c:v>977774</c:v>
                </c:pt>
                <c:pt idx="21">
                  <c:v>980854</c:v>
                </c:pt>
                <c:pt idx="22">
                  <c:v>1009797</c:v>
                </c:pt>
                <c:pt idx="23">
                  <c:v>1007891</c:v>
                </c:pt>
                <c:pt idx="24">
                  <c:v>999958</c:v>
                </c:pt>
                <c:pt idx="25">
                  <c:v>1004296</c:v>
                </c:pt>
                <c:pt idx="26">
                  <c:v>1031007</c:v>
                </c:pt>
                <c:pt idx="27">
                  <c:v>1024207</c:v>
                </c:pt>
                <c:pt idx="28">
                  <c:v>1015780</c:v>
                </c:pt>
                <c:pt idx="29">
                  <c:v>1019159</c:v>
                </c:pt>
                <c:pt idx="30">
                  <c:v>1043745</c:v>
                </c:pt>
                <c:pt idx="31">
                  <c:v>1034872</c:v>
                </c:pt>
                <c:pt idx="32">
                  <c:v>1027891</c:v>
                </c:pt>
                <c:pt idx="33">
                  <c:v>1028573</c:v>
                </c:pt>
                <c:pt idx="34">
                  <c:v>1054660</c:v>
                </c:pt>
                <c:pt idx="35">
                  <c:v>1045464</c:v>
                </c:pt>
                <c:pt idx="36">
                  <c:v>1042383</c:v>
                </c:pt>
                <c:pt idx="37">
                  <c:v>1040304</c:v>
                </c:pt>
                <c:pt idx="38">
                  <c:v>1063981</c:v>
                </c:pt>
                <c:pt idx="39">
                  <c:v>1058611</c:v>
                </c:pt>
                <c:pt idx="40">
                  <c:v>1055789</c:v>
                </c:pt>
                <c:pt idx="41">
                  <c:v>998534</c:v>
                </c:pt>
                <c:pt idx="42">
                  <c:v>982145</c:v>
                </c:pt>
                <c:pt idx="43">
                  <c:v>992747</c:v>
                </c:pt>
                <c:pt idx="44">
                  <c:v>1005947</c:v>
                </c:pt>
                <c:pt idx="45">
                  <c:v>1005305</c:v>
                </c:pt>
                <c:pt idx="46">
                  <c:v>1035444</c:v>
                </c:pt>
                <c:pt idx="47">
                  <c:v>1034896</c:v>
                </c:pt>
                <c:pt idx="48">
                  <c:v>1032078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A-4C35-A934-F5B088FE2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960831"/>
        <c:axId val="1937959167"/>
      </c:lineChart>
      <c:catAx>
        <c:axId val="193796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959167"/>
        <c:crosses val="autoZero"/>
        <c:auto val="1"/>
        <c:lblAlgn val="ctr"/>
        <c:lblOffset val="100"/>
        <c:tickLblSkip val="4"/>
        <c:noMultiLvlLbl val="0"/>
      </c:catAx>
      <c:valAx>
        <c:axId val="193795916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960831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Net</a:t>
            </a:r>
            <a:r>
              <a:rPr lang="en-US" baseline="0">
                <a:solidFill>
                  <a:schemeClr val="bg1"/>
                </a:solidFill>
              </a:rPr>
              <a:t> Migration</a:t>
            </a:r>
            <a:endParaRPr lang="en-US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tx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Sheet1!$B$98:$I$98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Sheet1!$B$99:$I$99</c:f>
              <c:numCache>
                <c:formatCode>0</c:formatCode>
                <c:ptCount val="8"/>
                <c:pt idx="0">
                  <c:v>2117</c:v>
                </c:pt>
                <c:pt idx="1">
                  <c:v>2542</c:v>
                </c:pt>
                <c:pt idx="2">
                  <c:v>6045</c:v>
                </c:pt>
                <c:pt idx="3">
                  <c:v>4183</c:v>
                </c:pt>
                <c:pt idx="4">
                  <c:v>2851</c:v>
                </c:pt>
                <c:pt idx="5">
                  <c:v>-717</c:v>
                </c:pt>
                <c:pt idx="6">
                  <c:v>558</c:v>
                </c:pt>
                <c:pt idx="7">
                  <c:v>3551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B-4319-B82B-992F940DA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224672"/>
        <c:axId val="1359226592"/>
      </c:barChart>
      <c:catAx>
        <c:axId val="13592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226592"/>
        <c:crosses val="autoZero"/>
        <c:auto val="1"/>
        <c:lblAlgn val="ctr"/>
        <c:lblOffset val="100"/>
        <c:noMultiLvlLbl val="0"/>
      </c:catAx>
      <c:valAx>
        <c:axId val="13592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2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OKI Region</a:t>
            </a:r>
            <a:r>
              <a:rPr lang="en-US" baseline="0" dirty="0">
                <a:solidFill>
                  <a:schemeClr val="bg1"/>
                </a:solidFill>
              </a:rPr>
              <a:t> Employed by Age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'OKI Region'!$B$504</c:f>
              <c:strCache>
                <c:ptCount val="1"/>
                <c:pt idx="0">
                  <c:v>14-18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Region'!$B$505:$B$553</c:f>
              <c:numCache>
                <c:formatCode>General</c:formatCode>
                <c:ptCount val="49"/>
                <c:pt idx="0">
                  <c:v>20235</c:v>
                </c:pt>
                <c:pt idx="1">
                  <c:v>19091</c:v>
                </c:pt>
                <c:pt idx="2">
                  <c:v>25407</c:v>
                </c:pt>
                <c:pt idx="3">
                  <c:v>20335</c:v>
                </c:pt>
                <c:pt idx="4">
                  <c:v>19199</c:v>
                </c:pt>
                <c:pt idx="5">
                  <c:v>18108</c:v>
                </c:pt>
                <c:pt idx="6">
                  <c:v>24838</c:v>
                </c:pt>
                <c:pt idx="7">
                  <c:v>20595</c:v>
                </c:pt>
                <c:pt idx="8">
                  <c:v>19619</c:v>
                </c:pt>
                <c:pt idx="9">
                  <c:v>18691</c:v>
                </c:pt>
                <c:pt idx="10">
                  <c:v>25802</c:v>
                </c:pt>
                <c:pt idx="11">
                  <c:v>21893</c:v>
                </c:pt>
                <c:pt idx="12">
                  <c:v>20441</c:v>
                </c:pt>
                <c:pt idx="13">
                  <c:v>19713</c:v>
                </c:pt>
                <c:pt idx="14">
                  <c:v>26484</c:v>
                </c:pt>
                <c:pt idx="15">
                  <c:v>22737</c:v>
                </c:pt>
                <c:pt idx="16">
                  <c:v>21845</c:v>
                </c:pt>
                <c:pt idx="17">
                  <c:v>21198</c:v>
                </c:pt>
                <c:pt idx="18">
                  <c:v>27577</c:v>
                </c:pt>
                <c:pt idx="19">
                  <c:v>23775</c:v>
                </c:pt>
                <c:pt idx="20">
                  <c:v>23271</c:v>
                </c:pt>
                <c:pt idx="21">
                  <c:v>23298</c:v>
                </c:pt>
                <c:pt idx="22">
                  <c:v>30822</c:v>
                </c:pt>
                <c:pt idx="23">
                  <c:v>26725</c:v>
                </c:pt>
                <c:pt idx="24">
                  <c:v>26153</c:v>
                </c:pt>
                <c:pt idx="25">
                  <c:v>25962</c:v>
                </c:pt>
                <c:pt idx="26">
                  <c:v>34299</c:v>
                </c:pt>
                <c:pt idx="27">
                  <c:v>28596</c:v>
                </c:pt>
                <c:pt idx="28">
                  <c:v>27946</c:v>
                </c:pt>
                <c:pt idx="29">
                  <c:v>27380</c:v>
                </c:pt>
                <c:pt idx="30">
                  <c:v>35739</c:v>
                </c:pt>
                <c:pt idx="31">
                  <c:v>29965</c:v>
                </c:pt>
                <c:pt idx="32">
                  <c:v>29877</c:v>
                </c:pt>
                <c:pt idx="33">
                  <c:v>28991</c:v>
                </c:pt>
                <c:pt idx="34">
                  <c:v>36871</c:v>
                </c:pt>
                <c:pt idx="35">
                  <c:v>30429</c:v>
                </c:pt>
                <c:pt idx="36">
                  <c:v>30130</c:v>
                </c:pt>
                <c:pt idx="37">
                  <c:v>29094</c:v>
                </c:pt>
                <c:pt idx="38">
                  <c:v>37145</c:v>
                </c:pt>
                <c:pt idx="39">
                  <c:v>31233</c:v>
                </c:pt>
                <c:pt idx="40">
                  <c:v>31085</c:v>
                </c:pt>
                <c:pt idx="41">
                  <c:v>25836</c:v>
                </c:pt>
                <c:pt idx="42">
                  <c:v>30493</c:v>
                </c:pt>
                <c:pt idx="43">
                  <c:v>31082</c:v>
                </c:pt>
                <c:pt idx="44">
                  <c:v>31528</c:v>
                </c:pt>
                <c:pt idx="45">
                  <c:v>30901</c:v>
                </c:pt>
                <c:pt idx="46">
                  <c:v>40168</c:v>
                </c:pt>
                <c:pt idx="47">
                  <c:v>35295</c:v>
                </c:pt>
                <c:pt idx="48">
                  <c:v>34625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F-4881-8065-9FC73313E1C4}"/>
            </c:ext>
          </c:extLst>
        </c:ser>
        <c:ser>
          <c:idx val="1"/>
          <c:order val="1"/>
          <c:tx>
            <c:strRef>
              <c:f>'OKI Region'!$C$504</c:f>
              <c:strCache>
                <c:ptCount val="1"/>
                <c:pt idx="0">
                  <c:v>19-21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Region'!$C$505:$C$553</c:f>
              <c:numCache>
                <c:formatCode>General</c:formatCode>
                <c:ptCount val="49"/>
                <c:pt idx="0">
                  <c:v>43679</c:v>
                </c:pt>
                <c:pt idx="1">
                  <c:v>42737</c:v>
                </c:pt>
                <c:pt idx="2">
                  <c:v>51116</c:v>
                </c:pt>
                <c:pt idx="3">
                  <c:v>45666</c:v>
                </c:pt>
                <c:pt idx="4">
                  <c:v>44572</c:v>
                </c:pt>
                <c:pt idx="5">
                  <c:v>43498</c:v>
                </c:pt>
                <c:pt idx="6">
                  <c:v>51485</c:v>
                </c:pt>
                <c:pt idx="7">
                  <c:v>45755</c:v>
                </c:pt>
                <c:pt idx="8">
                  <c:v>45034</c:v>
                </c:pt>
                <c:pt idx="9">
                  <c:v>43920</c:v>
                </c:pt>
                <c:pt idx="10">
                  <c:v>52266</c:v>
                </c:pt>
                <c:pt idx="11">
                  <c:v>46057</c:v>
                </c:pt>
                <c:pt idx="12">
                  <c:v>44259</c:v>
                </c:pt>
                <c:pt idx="13">
                  <c:v>44045</c:v>
                </c:pt>
                <c:pt idx="14">
                  <c:v>53687</c:v>
                </c:pt>
                <c:pt idx="15">
                  <c:v>46399</c:v>
                </c:pt>
                <c:pt idx="16">
                  <c:v>45333</c:v>
                </c:pt>
                <c:pt idx="17">
                  <c:v>44998</c:v>
                </c:pt>
                <c:pt idx="18">
                  <c:v>54713</c:v>
                </c:pt>
                <c:pt idx="19">
                  <c:v>47279</c:v>
                </c:pt>
                <c:pt idx="20">
                  <c:v>46354</c:v>
                </c:pt>
                <c:pt idx="21">
                  <c:v>45618</c:v>
                </c:pt>
                <c:pt idx="22">
                  <c:v>56019</c:v>
                </c:pt>
                <c:pt idx="23">
                  <c:v>48920</c:v>
                </c:pt>
                <c:pt idx="24">
                  <c:v>47200</c:v>
                </c:pt>
                <c:pt idx="25">
                  <c:v>47016</c:v>
                </c:pt>
                <c:pt idx="26">
                  <c:v>57003</c:v>
                </c:pt>
                <c:pt idx="27">
                  <c:v>49663</c:v>
                </c:pt>
                <c:pt idx="28">
                  <c:v>48080</c:v>
                </c:pt>
                <c:pt idx="29">
                  <c:v>48179</c:v>
                </c:pt>
                <c:pt idx="30">
                  <c:v>58981</c:v>
                </c:pt>
                <c:pt idx="31">
                  <c:v>50779</c:v>
                </c:pt>
                <c:pt idx="32">
                  <c:v>49261</c:v>
                </c:pt>
                <c:pt idx="33">
                  <c:v>49565</c:v>
                </c:pt>
                <c:pt idx="34">
                  <c:v>60100</c:v>
                </c:pt>
                <c:pt idx="35">
                  <c:v>51966</c:v>
                </c:pt>
                <c:pt idx="36">
                  <c:v>51075</c:v>
                </c:pt>
                <c:pt idx="37">
                  <c:v>50627</c:v>
                </c:pt>
                <c:pt idx="38">
                  <c:v>60307</c:v>
                </c:pt>
                <c:pt idx="39">
                  <c:v>52495</c:v>
                </c:pt>
                <c:pt idx="40">
                  <c:v>51357</c:v>
                </c:pt>
                <c:pt idx="41">
                  <c:v>45510</c:v>
                </c:pt>
                <c:pt idx="42">
                  <c:v>50667</c:v>
                </c:pt>
                <c:pt idx="43">
                  <c:v>49106</c:v>
                </c:pt>
                <c:pt idx="44">
                  <c:v>50884</c:v>
                </c:pt>
                <c:pt idx="45">
                  <c:v>49663</c:v>
                </c:pt>
                <c:pt idx="46">
                  <c:v>58600</c:v>
                </c:pt>
                <c:pt idx="47">
                  <c:v>52238</c:v>
                </c:pt>
                <c:pt idx="48">
                  <c:v>51453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0F-4881-8065-9FC73313E1C4}"/>
            </c:ext>
          </c:extLst>
        </c:ser>
        <c:ser>
          <c:idx val="2"/>
          <c:order val="2"/>
          <c:tx>
            <c:strRef>
              <c:f>'OKI Region'!$D$504</c:f>
              <c:strCache>
                <c:ptCount val="1"/>
                <c:pt idx="0">
                  <c:v>22-24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Region'!$D$505:$D$553</c:f>
              <c:numCache>
                <c:formatCode>General</c:formatCode>
                <c:ptCount val="49"/>
                <c:pt idx="0">
                  <c:v>54255</c:v>
                </c:pt>
                <c:pt idx="1">
                  <c:v>53485</c:v>
                </c:pt>
                <c:pt idx="2">
                  <c:v>55177</c:v>
                </c:pt>
                <c:pt idx="3">
                  <c:v>55004</c:v>
                </c:pt>
                <c:pt idx="4">
                  <c:v>54350</c:v>
                </c:pt>
                <c:pt idx="5">
                  <c:v>54368</c:v>
                </c:pt>
                <c:pt idx="6">
                  <c:v>55896</c:v>
                </c:pt>
                <c:pt idx="7">
                  <c:v>56008</c:v>
                </c:pt>
                <c:pt idx="8">
                  <c:v>55810</c:v>
                </c:pt>
                <c:pt idx="9">
                  <c:v>55559</c:v>
                </c:pt>
                <c:pt idx="10">
                  <c:v>58346</c:v>
                </c:pt>
                <c:pt idx="11">
                  <c:v>58663</c:v>
                </c:pt>
                <c:pt idx="12">
                  <c:v>57875</c:v>
                </c:pt>
                <c:pt idx="13">
                  <c:v>57881</c:v>
                </c:pt>
                <c:pt idx="14">
                  <c:v>60457</c:v>
                </c:pt>
                <c:pt idx="15">
                  <c:v>60427</c:v>
                </c:pt>
                <c:pt idx="16">
                  <c:v>59922</c:v>
                </c:pt>
                <c:pt idx="17">
                  <c:v>59265</c:v>
                </c:pt>
                <c:pt idx="18">
                  <c:v>61868</c:v>
                </c:pt>
                <c:pt idx="19">
                  <c:v>61216</c:v>
                </c:pt>
                <c:pt idx="20">
                  <c:v>60335</c:v>
                </c:pt>
                <c:pt idx="21">
                  <c:v>60044</c:v>
                </c:pt>
                <c:pt idx="22">
                  <c:v>62330</c:v>
                </c:pt>
                <c:pt idx="23">
                  <c:v>61793</c:v>
                </c:pt>
                <c:pt idx="24">
                  <c:v>60198</c:v>
                </c:pt>
                <c:pt idx="25">
                  <c:v>59999</c:v>
                </c:pt>
                <c:pt idx="26">
                  <c:v>62103</c:v>
                </c:pt>
                <c:pt idx="27">
                  <c:v>62225</c:v>
                </c:pt>
                <c:pt idx="28">
                  <c:v>60695</c:v>
                </c:pt>
                <c:pt idx="29">
                  <c:v>60848</c:v>
                </c:pt>
                <c:pt idx="30">
                  <c:v>62991</c:v>
                </c:pt>
                <c:pt idx="31">
                  <c:v>62149</c:v>
                </c:pt>
                <c:pt idx="32">
                  <c:v>60947</c:v>
                </c:pt>
                <c:pt idx="33">
                  <c:v>60337</c:v>
                </c:pt>
                <c:pt idx="34">
                  <c:v>62665</c:v>
                </c:pt>
                <c:pt idx="35">
                  <c:v>62081</c:v>
                </c:pt>
                <c:pt idx="36">
                  <c:v>60941</c:v>
                </c:pt>
                <c:pt idx="37">
                  <c:v>60577</c:v>
                </c:pt>
                <c:pt idx="38">
                  <c:v>62799</c:v>
                </c:pt>
                <c:pt idx="39">
                  <c:v>62608</c:v>
                </c:pt>
                <c:pt idx="40">
                  <c:v>61695</c:v>
                </c:pt>
                <c:pt idx="41">
                  <c:v>56197</c:v>
                </c:pt>
                <c:pt idx="42">
                  <c:v>55178</c:v>
                </c:pt>
                <c:pt idx="43">
                  <c:v>57139</c:v>
                </c:pt>
                <c:pt idx="44">
                  <c:v>58574</c:v>
                </c:pt>
                <c:pt idx="45">
                  <c:v>58587</c:v>
                </c:pt>
                <c:pt idx="46">
                  <c:v>61157</c:v>
                </c:pt>
                <c:pt idx="47">
                  <c:v>61684</c:v>
                </c:pt>
                <c:pt idx="48">
                  <c:v>61457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0F-4881-8065-9FC73313E1C4}"/>
            </c:ext>
          </c:extLst>
        </c:ser>
        <c:ser>
          <c:idx val="3"/>
          <c:order val="3"/>
          <c:tx>
            <c:strRef>
              <c:f>'OKI Region'!$E$504</c:f>
              <c:strCache>
                <c:ptCount val="1"/>
                <c:pt idx="0">
                  <c:v>25-34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Region'!$E$505:$E$553</c:f>
              <c:numCache>
                <c:formatCode>General</c:formatCode>
                <c:ptCount val="49"/>
                <c:pt idx="0">
                  <c:v>196909</c:v>
                </c:pt>
                <c:pt idx="1">
                  <c:v>197300</c:v>
                </c:pt>
                <c:pt idx="2">
                  <c:v>199098</c:v>
                </c:pt>
                <c:pt idx="3">
                  <c:v>200505</c:v>
                </c:pt>
                <c:pt idx="4">
                  <c:v>198227</c:v>
                </c:pt>
                <c:pt idx="5">
                  <c:v>199165</c:v>
                </c:pt>
                <c:pt idx="6">
                  <c:v>200229</c:v>
                </c:pt>
                <c:pt idx="7">
                  <c:v>201053</c:v>
                </c:pt>
                <c:pt idx="8">
                  <c:v>200319</c:v>
                </c:pt>
                <c:pt idx="9">
                  <c:v>202616</c:v>
                </c:pt>
                <c:pt idx="10">
                  <c:v>206450</c:v>
                </c:pt>
                <c:pt idx="11">
                  <c:v>208452</c:v>
                </c:pt>
                <c:pt idx="12">
                  <c:v>207584</c:v>
                </c:pt>
                <c:pt idx="13">
                  <c:v>207932</c:v>
                </c:pt>
                <c:pt idx="14">
                  <c:v>210583</c:v>
                </c:pt>
                <c:pt idx="15">
                  <c:v>212836</c:v>
                </c:pt>
                <c:pt idx="16">
                  <c:v>212991</c:v>
                </c:pt>
                <c:pt idx="17">
                  <c:v>213719</c:v>
                </c:pt>
                <c:pt idx="18">
                  <c:v>216553</c:v>
                </c:pt>
                <c:pt idx="19">
                  <c:v>218392</c:v>
                </c:pt>
                <c:pt idx="20">
                  <c:v>217419</c:v>
                </c:pt>
                <c:pt idx="21">
                  <c:v>217712</c:v>
                </c:pt>
                <c:pt idx="22">
                  <c:v>221167</c:v>
                </c:pt>
                <c:pt idx="23">
                  <c:v>224072</c:v>
                </c:pt>
                <c:pt idx="24">
                  <c:v>222659</c:v>
                </c:pt>
                <c:pt idx="25">
                  <c:v>222926</c:v>
                </c:pt>
                <c:pt idx="26">
                  <c:v>225102</c:v>
                </c:pt>
                <c:pt idx="27">
                  <c:v>227566</c:v>
                </c:pt>
                <c:pt idx="28">
                  <c:v>226092</c:v>
                </c:pt>
                <c:pt idx="29">
                  <c:v>225805</c:v>
                </c:pt>
                <c:pt idx="30">
                  <c:v>226988</c:v>
                </c:pt>
                <c:pt idx="31">
                  <c:v>229084</c:v>
                </c:pt>
                <c:pt idx="32">
                  <c:v>227505</c:v>
                </c:pt>
                <c:pt idx="33">
                  <c:v>227137</c:v>
                </c:pt>
                <c:pt idx="34">
                  <c:v>229194</c:v>
                </c:pt>
                <c:pt idx="35">
                  <c:v>230912</c:v>
                </c:pt>
                <c:pt idx="36">
                  <c:v>230419</c:v>
                </c:pt>
                <c:pt idx="37">
                  <c:v>228980</c:v>
                </c:pt>
                <c:pt idx="38">
                  <c:v>230295</c:v>
                </c:pt>
                <c:pt idx="39">
                  <c:v>232562</c:v>
                </c:pt>
                <c:pt idx="40">
                  <c:v>231720</c:v>
                </c:pt>
                <c:pt idx="41">
                  <c:v>218731</c:v>
                </c:pt>
                <c:pt idx="42">
                  <c:v>211487</c:v>
                </c:pt>
                <c:pt idx="43">
                  <c:v>215303</c:v>
                </c:pt>
                <c:pt idx="44">
                  <c:v>219256</c:v>
                </c:pt>
                <c:pt idx="45">
                  <c:v>217916</c:v>
                </c:pt>
                <c:pt idx="46">
                  <c:v>220301</c:v>
                </c:pt>
                <c:pt idx="47">
                  <c:v>222973</c:v>
                </c:pt>
                <c:pt idx="48">
                  <c:v>223344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0F-4881-8065-9FC73313E1C4}"/>
            </c:ext>
          </c:extLst>
        </c:ser>
        <c:ser>
          <c:idx val="4"/>
          <c:order val="4"/>
          <c:tx>
            <c:strRef>
              <c:f>'OKI Region'!$F$504</c:f>
              <c:strCache>
                <c:ptCount val="1"/>
                <c:pt idx="0">
                  <c:v>35-44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Region'!$F$505:$F$553</c:f>
              <c:numCache>
                <c:formatCode>General</c:formatCode>
                <c:ptCount val="49"/>
                <c:pt idx="0">
                  <c:v>201077</c:v>
                </c:pt>
                <c:pt idx="1">
                  <c:v>200989</c:v>
                </c:pt>
                <c:pt idx="2">
                  <c:v>199894</c:v>
                </c:pt>
                <c:pt idx="3">
                  <c:v>200303</c:v>
                </c:pt>
                <c:pt idx="4">
                  <c:v>197758</c:v>
                </c:pt>
                <c:pt idx="5">
                  <c:v>198483</c:v>
                </c:pt>
                <c:pt idx="6">
                  <c:v>197462</c:v>
                </c:pt>
                <c:pt idx="7">
                  <c:v>197841</c:v>
                </c:pt>
                <c:pt idx="8">
                  <c:v>196522</c:v>
                </c:pt>
                <c:pt idx="9">
                  <c:v>197877</c:v>
                </c:pt>
                <c:pt idx="10">
                  <c:v>200552</c:v>
                </c:pt>
                <c:pt idx="11">
                  <c:v>201448</c:v>
                </c:pt>
                <c:pt idx="12">
                  <c:v>199799</c:v>
                </c:pt>
                <c:pt idx="13">
                  <c:v>200302</c:v>
                </c:pt>
                <c:pt idx="14">
                  <c:v>201115</c:v>
                </c:pt>
                <c:pt idx="15">
                  <c:v>202874</c:v>
                </c:pt>
                <c:pt idx="16">
                  <c:v>202034</c:v>
                </c:pt>
                <c:pt idx="17">
                  <c:v>202469</c:v>
                </c:pt>
                <c:pt idx="18">
                  <c:v>203797</c:v>
                </c:pt>
                <c:pt idx="19">
                  <c:v>205197</c:v>
                </c:pt>
                <c:pt idx="20">
                  <c:v>204047</c:v>
                </c:pt>
                <c:pt idx="21">
                  <c:v>204705</c:v>
                </c:pt>
                <c:pt idx="22">
                  <c:v>205756</c:v>
                </c:pt>
                <c:pt idx="23">
                  <c:v>208072</c:v>
                </c:pt>
                <c:pt idx="24">
                  <c:v>206392</c:v>
                </c:pt>
                <c:pt idx="25">
                  <c:v>207375</c:v>
                </c:pt>
                <c:pt idx="26">
                  <c:v>208783</c:v>
                </c:pt>
                <c:pt idx="27">
                  <c:v>210296</c:v>
                </c:pt>
                <c:pt idx="28">
                  <c:v>209202</c:v>
                </c:pt>
                <c:pt idx="29">
                  <c:v>210445</c:v>
                </c:pt>
                <c:pt idx="30">
                  <c:v>211695</c:v>
                </c:pt>
                <c:pt idx="31">
                  <c:v>213738</c:v>
                </c:pt>
                <c:pt idx="32">
                  <c:v>213377</c:v>
                </c:pt>
                <c:pt idx="33">
                  <c:v>214195</c:v>
                </c:pt>
                <c:pt idx="34">
                  <c:v>215961</c:v>
                </c:pt>
                <c:pt idx="35">
                  <c:v>217861</c:v>
                </c:pt>
                <c:pt idx="36">
                  <c:v>218413</c:v>
                </c:pt>
                <c:pt idx="37">
                  <c:v>218535</c:v>
                </c:pt>
                <c:pt idx="38">
                  <c:v>219718</c:v>
                </c:pt>
                <c:pt idx="39">
                  <c:v>222514</c:v>
                </c:pt>
                <c:pt idx="40">
                  <c:v>223325</c:v>
                </c:pt>
                <c:pt idx="41">
                  <c:v>215098</c:v>
                </c:pt>
                <c:pt idx="42">
                  <c:v>209854</c:v>
                </c:pt>
                <c:pt idx="43">
                  <c:v>212997</c:v>
                </c:pt>
                <c:pt idx="44">
                  <c:v>216017</c:v>
                </c:pt>
                <c:pt idx="45">
                  <c:v>216667</c:v>
                </c:pt>
                <c:pt idx="46">
                  <c:v>218719</c:v>
                </c:pt>
                <c:pt idx="47">
                  <c:v>221897</c:v>
                </c:pt>
                <c:pt idx="48">
                  <c:v>222238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0F-4881-8065-9FC73313E1C4}"/>
            </c:ext>
          </c:extLst>
        </c:ser>
        <c:ser>
          <c:idx val="5"/>
          <c:order val="5"/>
          <c:tx>
            <c:strRef>
              <c:f>'OKI Region'!$G$504</c:f>
              <c:strCache>
                <c:ptCount val="1"/>
                <c:pt idx="0">
                  <c:v>45-54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Region'!$G$505:$G$553</c:f>
              <c:numCache>
                <c:formatCode>General</c:formatCode>
                <c:ptCount val="49"/>
                <c:pt idx="0">
                  <c:v>220262</c:v>
                </c:pt>
                <c:pt idx="1">
                  <c:v>220651</c:v>
                </c:pt>
                <c:pt idx="2">
                  <c:v>220979</c:v>
                </c:pt>
                <c:pt idx="3">
                  <c:v>221497</c:v>
                </c:pt>
                <c:pt idx="4">
                  <c:v>218494</c:v>
                </c:pt>
                <c:pt idx="5">
                  <c:v>220040</c:v>
                </c:pt>
                <c:pt idx="6">
                  <c:v>218681</c:v>
                </c:pt>
                <c:pt idx="7">
                  <c:v>218537</c:v>
                </c:pt>
                <c:pt idx="8">
                  <c:v>216641</c:v>
                </c:pt>
                <c:pt idx="9">
                  <c:v>217951</c:v>
                </c:pt>
                <c:pt idx="10">
                  <c:v>220035</c:v>
                </c:pt>
                <c:pt idx="11">
                  <c:v>219866</c:v>
                </c:pt>
                <c:pt idx="12">
                  <c:v>217386</c:v>
                </c:pt>
                <c:pt idx="13">
                  <c:v>217737</c:v>
                </c:pt>
                <c:pt idx="14">
                  <c:v>218259</c:v>
                </c:pt>
                <c:pt idx="15">
                  <c:v>218836</c:v>
                </c:pt>
                <c:pt idx="16">
                  <c:v>217115</c:v>
                </c:pt>
                <c:pt idx="17">
                  <c:v>217067</c:v>
                </c:pt>
                <c:pt idx="18">
                  <c:v>218042</c:v>
                </c:pt>
                <c:pt idx="19">
                  <c:v>218607</c:v>
                </c:pt>
                <c:pt idx="20">
                  <c:v>216864</c:v>
                </c:pt>
                <c:pt idx="21">
                  <c:v>217595</c:v>
                </c:pt>
                <c:pt idx="22">
                  <c:v>218756</c:v>
                </c:pt>
                <c:pt idx="23">
                  <c:v>220402</c:v>
                </c:pt>
                <c:pt idx="24">
                  <c:v>218886</c:v>
                </c:pt>
                <c:pt idx="25">
                  <c:v>219311</c:v>
                </c:pt>
                <c:pt idx="26">
                  <c:v>219385</c:v>
                </c:pt>
                <c:pt idx="27">
                  <c:v>219674</c:v>
                </c:pt>
                <c:pt idx="28">
                  <c:v>217652</c:v>
                </c:pt>
                <c:pt idx="29">
                  <c:v>217959</c:v>
                </c:pt>
                <c:pt idx="30">
                  <c:v>217159</c:v>
                </c:pt>
                <c:pt idx="31">
                  <c:v>216975</c:v>
                </c:pt>
                <c:pt idx="32">
                  <c:v>214737</c:v>
                </c:pt>
                <c:pt idx="33">
                  <c:v>214187</c:v>
                </c:pt>
                <c:pt idx="34">
                  <c:v>213585</c:v>
                </c:pt>
                <c:pt idx="35">
                  <c:v>213504</c:v>
                </c:pt>
                <c:pt idx="36">
                  <c:v>211672</c:v>
                </c:pt>
                <c:pt idx="37">
                  <c:v>210711</c:v>
                </c:pt>
                <c:pt idx="38">
                  <c:v>210250</c:v>
                </c:pt>
                <c:pt idx="39">
                  <c:v>211292</c:v>
                </c:pt>
                <c:pt idx="40">
                  <c:v>210102</c:v>
                </c:pt>
                <c:pt idx="41">
                  <c:v>202821</c:v>
                </c:pt>
                <c:pt idx="42">
                  <c:v>197267</c:v>
                </c:pt>
                <c:pt idx="43">
                  <c:v>198069</c:v>
                </c:pt>
                <c:pt idx="44">
                  <c:v>199022</c:v>
                </c:pt>
                <c:pt idx="45">
                  <c:v>199278</c:v>
                </c:pt>
                <c:pt idx="46">
                  <c:v>200378</c:v>
                </c:pt>
                <c:pt idx="47">
                  <c:v>201916</c:v>
                </c:pt>
                <c:pt idx="48">
                  <c:v>201304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0F-4881-8065-9FC73313E1C4}"/>
            </c:ext>
          </c:extLst>
        </c:ser>
        <c:ser>
          <c:idx val="6"/>
          <c:order val="6"/>
          <c:tx>
            <c:strRef>
              <c:f>'OKI Region'!$H$504</c:f>
              <c:strCache>
                <c:ptCount val="1"/>
                <c:pt idx="0">
                  <c:v>55-64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Region'!$H$505:$H$553</c:f>
              <c:numCache>
                <c:formatCode>General</c:formatCode>
                <c:ptCount val="49"/>
                <c:pt idx="0">
                  <c:v>133341</c:v>
                </c:pt>
                <c:pt idx="1">
                  <c:v>135541</c:v>
                </c:pt>
                <c:pt idx="2">
                  <c:v>137642</c:v>
                </c:pt>
                <c:pt idx="3">
                  <c:v>140061</c:v>
                </c:pt>
                <c:pt idx="4">
                  <c:v>140572</c:v>
                </c:pt>
                <c:pt idx="5">
                  <c:v>142924</c:v>
                </c:pt>
                <c:pt idx="6">
                  <c:v>143748</c:v>
                </c:pt>
                <c:pt idx="7">
                  <c:v>144778</c:v>
                </c:pt>
                <c:pt idx="8">
                  <c:v>145227</c:v>
                </c:pt>
                <c:pt idx="9">
                  <c:v>147310</c:v>
                </c:pt>
                <c:pt idx="10">
                  <c:v>150609</c:v>
                </c:pt>
                <c:pt idx="11">
                  <c:v>152184</c:v>
                </c:pt>
                <c:pt idx="12">
                  <c:v>152117</c:v>
                </c:pt>
                <c:pt idx="13">
                  <c:v>153910</c:v>
                </c:pt>
                <c:pt idx="14">
                  <c:v>155495</c:v>
                </c:pt>
                <c:pt idx="15">
                  <c:v>157429</c:v>
                </c:pt>
                <c:pt idx="16">
                  <c:v>157853</c:v>
                </c:pt>
                <c:pt idx="17">
                  <c:v>159399</c:v>
                </c:pt>
                <c:pt idx="18">
                  <c:v>161545</c:v>
                </c:pt>
                <c:pt idx="19">
                  <c:v>163362</c:v>
                </c:pt>
                <c:pt idx="20">
                  <c:v>163406</c:v>
                </c:pt>
                <c:pt idx="21">
                  <c:v>164986</c:v>
                </c:pt>
                <c:pt idx="22">
                  <c:v>166761</c:v>
                </c:pt>
                <c:pt idx="23">
                  <c:v>168845</c:v>
                </c:pt>
                <c:pt idx="24">
                  <c:v>169200</c:v>
                </c:pt>
                <c:pt idx="25">
                  <c:v>171095</c:v>
                </c:pt>
                <c:pt idx="26">
                  <c:v>172504</c:v>
                </c:pt>
                <c:pt idx="27">
                  <c:v>173543</c:v>
                </c:pt>
                <c:pt idx="28">
                  <c:v>173376</c:v>
                </c:pt>
                <c:pt idx="29">
                  <c:v>174784</c:v>
                </c:pt>
                <c:pt idx="30">
                  <c:v>175594</c:v>
                </c:pt>
                <c:pt idx="31">
                  <c:v>176605</c:v>
                </c:pt>
                <c:pt idx="32">
                  <c:v>176317</c:v>
                </c:pt>
                <c:pt idx="33">
                  <c:v>177445</c:v>
                </c:pt>
                <c:pt idx="34">
                  <c:v>178558</c:v>
                </c:pt>
                <c:pt idx="35">
                  <c:v>179928</c:v>
                </c:pt>
                <c:pt idx="36">
                  <c:v>180366</c:v>
                </c:pt>
                <c:pt idx="37">
                  <c:v>181392</c:v>
                </c:pt>
                <c:pt idx="38">
                  <c:v>181747</c:v>
                </c:pt>
                <c:pt idx="39">
                  <c:v>182993</c:v>
                </c:pt>
                <c:pt idx="40">
                  <c:v>183031</c:v>
                </c:pt>
                <c:pt idx="41">
                  <c:v>175974</c:v>
                </c:pt>
                <c:pt idx="42">
                  <c:v>171310</c:v>
                </c:pt>
                <c:pt idx="43">
                  <c:v>171910</c:v>
                </c:pt>
                <c:pt idx="44">
                  <c:v>172723</c:v>
                </c:pt>
                <c:pt idx="45">
                  <c:v>173330</c:v>
                </c:pt>
                <c:pt idx="46">
                  <c:v>174606</c:v>
                </c:pt>
                <c:pt idx="47">
                  <c:v>175770</c:v>
                </c:pt>
                <c:pt idx="48">
                  <c:v>174333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0F-4881-8065-9FC73313E1C4}"/>
            </c:ext>
          </c:extLst>
        </c:ser>
        <c:ser>
          <c:idx val="7"/>
          <c:order val="7"/>
          <c:tx>
            <c:strRef>
              <c:f>'OKI Region'!$I$504</c:f>
              <c:strCache>
                <c:ptCount val="1"/>
                <c:pt idx="0">
                  <c:v>65-99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'OKI Region'!$A$505:$A$553</c:f>
              <c:strCache>
                <c:ptCount val="49"/>
                <c:pt idx="0">
                  <c:v>01 2010</c:v>
                </c:pt>
                <c:pt idx="1">
                  <c:v>04 2010</c:v>
                </c:pt>
                <c:pt idx="2">
                  <c:v>07 2010</c:v>
                </c:pt>
                <c:pt idx="3">
                  <c:v>10 2010</c:v>
                </c:pt>
                <c:pt idx="4">
                  <c:v>01 2011</c:v>
                </c:pt>
                <c:pt idx="5">
                  <c:v>04 2011</c:v>
                </c:pt>
                <c:pt idx="6">
                  <c:v>07 2011</c:v>
                </c:pt>
                <c:pt idx="7">
                  <c:v>10 2011</c:v>
                </c:pt>
                <c:pt idx="8">
                  <c:v>01 2012</c:v>
                </c:pt>
                <c:pt idx="9">
                  <c:v>04 2012</c:v>
                </c:pt>
                <c:pt idx="10">
                  <c:v>07 2012</c:v>
                </c:pt>
                <c:pt idx="11">
                  <c:v>10 2012</c:v>
                </c:pt>
                <c:pt idx="12">
                  <c:v>01 2013</c:v>
                </c:pt>
                <c:pt idx="13">
                  <c:v>04 2013</c:v>
                </c:pt>
                <c:pt idx="14">
                  <c:v>07 2013</c:v>
                </c:pt>
                <c:pt idx="15">
                  <c:v>10 2013</c:v>
                </c:pt>
                <c:pt idx="16">
                  <c:v>01 2014</c:v>
                </c:pt>
                <c:pt idx="17">
                  <c:v>04 2014</c:v>
                </c:pt>
                <c:pt idx="18">
                  <c:v>07 2014</c:v>
                </c:pt>
                <c:pt idx="19">
                  <c:v>10 2014</c:v>
                </c:pt>
                <c:pt idx="20">
                  <c:v>01 2015</c:v>
                </c:pt>
                <c:pt idx="21">
                  <c:v>04 2015</c:v>
                </c:pt>
                <c:pt idx="22">
                  <c:v>07 2015</c:v>
                </c:pt>
                <c:pt idx="23">
                  <c:v>10 2015</c:v>
                </c:pt>
                <c:pt idx="24">
                  <c:v>01 2016</c:v>
                </c:pt>
                <c:pt idx="25">
                  <c:v>04 2016</c:v>
                </c:pt>
                <c:pt idx="26">
                  <c:v>07 2016</c:v>
                </c:pt>
                <c:pt idx="27">
                  <c:v>10 2016</c:v>
                </c:pt>
                <c:pt idx="28">
                  <c:v>01 2017</c:v>
                </c:pt>
                <c:pt idx="29">
                  <c:v>04 2017</c:v>
                </c:pt>
                <c:pt idx="30">
                  <c:v>07 2017</c:v>
                </c:pt>
                <c:pt idx="31">
                  <c:v>10 2017</c:v>
                </c:pt>
                <c:pt idx="32">
                  <c:v>01 2018</c:v>
                </c:pt>
                <c:pt idx="33">
                  <c:v>04 2018</c:v>
                </c:pt>
                <c:pt idx="34">
                  <c:v>07 2018</c:v>
                </c:pt>
                <c:pt idx="35">
                  <c:v>10 2018</c:v>
                </c:pt>
                <c:pt idx="36">
                  <c:v>01 2019</c:v>
                </c:pt>
                <c:pt idx="37">
                  <c:v>04 2019</c:v>
                </c:pt>
                <c:pt idx="38">
                  <c:v>07 2019</c:v>
                </c:pt>
                <c:pt idx="39">
                  <c:v>10 2019</c:v>
                </c:pt>
                <c:pt idx="40">
                  <c:v>01 2020</c:v>
                </c:pt>
                <c:pt idx="41">
                  <c:v>04 2020</c:v>
                </c:pt>
                <c:pt idx="42">
                  <c:v>07 2020</c:v>
                </c:pt>
                <c:pt idx="43">
                  <c:v>10 2020</c:v>
                </c:pt>
                <c:pt idx="44">
                  <c:v>01 2021</c:v>
                </c:pt>
                <c:pt idx="45">
                  <c:v>04 2021</c:v>
                </c:pt>
                <c:pt idx="46">
                  <c:v>07 2021</c:v>
                </c:pt>
                <c:pt idx="47">
                  <c:v>10 2021</c:v>
                </c:pt>
                <c:pt idx="48">
                  <c:v>01 2022</c:v>
                </c:pt>
              </c:strCache>
            </c:strRef>
          </c:cat>
          <c:val>
            <c:numRef>
              <c:f>'OKI Region'!$I$505:$I$553</c:f>
              <c:numCache>
                <c:formatCode>General</c:formatCode>
                <c:ptCount val="49"/>
                <c:pt idx="0">
                  <c:v>34362</c:v>
                </c:pt>
                <c:pt idx="1">
                  <c:v>34664</c:v>
                </c:pt>
                <c:pt idx="2">
                  <c:v>35724</c:v>
                </c:pt>
                <c:pt idx="3">
                  <c:v>35747</c:v>
                </c:pt>
                <c:pt idx="4">
                  <c:v>35166</c:v>
                </c:pt>
                <c:pt idx="5">
                  <c:v>35671</c:v>
                </c:pt>
                <c:pt idx="6">
                  <c:v>36821</c:v>
                </c:pt>
                <c:pt idx="7">
                  <c:v>37648</c:v>
                </c:pt>
                <c:pt idx="8">
                  <c:v>38188</c:v>
                </c:pt>
                <c:pt idx="9">
                  <c:v>39145</c:v>
                </c:pt>
                <c:pt idx="10">
                  <c:v>40670</c:v>
                </c:pt>
                <c:pt idx="11">
                  <c:v>41330</c:v>
                </c:pt>
                <c:pt idx="12">
                  <c:v>41135</c:v>
                </c:pt>
                <c:pt idx="13">
                  <c:v>41838</c:v>
                </c:pt>
                <c:pt idx="14">
                  <c:v>43044</c:v>
                </c:pt>
                <c:pt idx="15">
                  <c:v>43636</c:v>
                </c:pt>
                <c:pt idx="16">
                  <c:v>43487</c:v>
                </c:pt>
                <c:pt idx="17">
                  <c:v>44152</c:v>
                </c:pt>
                <c:pt idx="18">
                  <c:v>45376</c:v>
                </c:pt>
                <c:pt idx="19">
                  <c:v>46019</c:v>
                </c:pt>
                <c:pt idx="20">
                  <c:v>46078</c:v>
                </c:pt>
                <c:pt idx="21">
                  <c:v>46896</c:v>
                </c:pt>
                <c:pt idx="22">
                  <c:v>48186</c:v>
                </c:pt>
                <c:pt idx="23">
                  <c:v>49062</c:v>
                </c:pt>
                <c:pt idx="24">
                  <c:v>49270</c:v>
                </c:pt>
                <c:pt idx="25">
                  <c:v>50612</c:v>
                </c:pt>
                <c:pt idx="26">
                  <c:v>51828</c:v>
                </c:pt>
                <c:pt idx="27">
                  <c:v>52644</c:v>
                </c:pt>
                <c:pt idx="28">
                  <c:v>52737</c:v>
                </c:pt>
                <c:pt idx="29">
                  <c:v>53759</c:v>
                </c:pt>
                <c:pt idx="30">
                  <c:v>54598</c:v>
                </c:pt>
                <c:pt idx="31">
                  <c:v>55577</c:v>
                </c:pt>
                <c:pt idx="32">
                  <c:v>55870</c:v>
                </c:pt>
                <c:pt idx="33">
                  <c:v>56716</c:v>
                </c:pt>
                <c:pt idx="34">
                  <c:v>57726</c:v>
                </c:pt>
                <c:pt idx="35">
                  <c:v>58783</c:v>
                </c:pt>
                <c:pt idx="36">
                  <c:v>59367</c:v>
                </c:pt>
                <c:pt idx="37">
                  <c:v>60388</c:v>
                </c:pt>
                <c:pt idx="38">
                  <c:v>61720</c:v>
                </c:pt>
                <c:pt idx="39">
                  <c:v>62914</c:v>
                </c:pt>
                <c:pt idx="40">
                  <c:v>63474</c:v>
                </c:pt>
                <c:pt idx="41">
                  <c:v>58367</c:v>
                </c:pt>
                <c:pt idx="42">
                  <c:v>55889</c:v>
                </c:pt>
                <c:pt idx="43">
                  <c:v>57141</c:v>
                </c:pt>
                <c:pt idx="44">
                  <c:v>57943</c:v>
                </c:pt>
                <c:pt idx="45">
                  <c:v>58963</c:v>
                </c:pt>
                <c:pt idx="46">
                  <c:v>61515</c:v>
                </c:pt>
                <c:pt idx="47">
                  <c:v>63123</c:v>
                </c:pt>
                <c:pt idx="48">
                  <c:v>63324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0F-4881-8065-9FC73313E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663727"/>
        <c:axId val="1021667887"/>
      </c:lineChart>
      <c:catAx>
        <c:axId val="102166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67887"/>
        <c:crosses val="autoZero"/>
        <c:auto val="1"/>
        <c:lblAlgn val="ctr"/>
        <c:lblOffset val="100"/>
        <c:tickLblSkip val="4"/>
        <c:noMultiLvlLbl val="0"/>
      </c:catAx>
      <c:valAx>
        <c:axId val="102166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6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OKI Region Population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'OKI Region'!$A$745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'OKI Region'!$B$744:$D$744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'OKI Region'!$B$745:$D$745</c:f>
              <c:numCache>
                <c:formatCode>0</c:formatCode>
                <c:ptCount val="3"/>
                <c:pt idx="0">
                  <c:v>498970.48</c:v>
                </c:pt>
                <c:pt idx="1">
                  <c:v>1244015.44</c:v>
                </c:pt>
                <c:pt idx="2">
                  <c:v>237131.08000000002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C-4C1B-9B5A-5A4A94726D26}"/>
            </c:ext>
          </c:extLst>
        </c:ser>
        <c:ser>
          <c:idx val="1"/>
          <c:order val="1"/>
          <c:tx>
            <c:strRef>
              <c:f>'OKI Region'!$A$746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'OKI Region'!$B$744:$D$744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65 years and over</c:v>
                </c:pt>
              </c:strCache>
            </c:strRef>
          </c:cat>
          <c:val>
            <c:numRef>
              <c:f>'OKI Region'!$B$746:$D$746</c:f>
              <c:numCache>
                <c:formatCode>0</c:formatCode>
                <c:ptCount val="3"/>
                <c:pt idx="0">
                  <c:v>486839</c:v>
                </c:pt>
                <c:pt idx="1">
                  <c:v>1276675</c:v>
                </c:pt>
                <c:pt idx="2">
                  <c:v>314701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C-4C1B-9B5A-5A4A94726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86288"/>
        <c:axId val="120590864"/>
      </c:barChart>
      <c:catAx>
        <c:axId val="12058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90864"/>
        <c:crosses val="autoZero"/>
        <c:auto val="1"/>
        <c:lblAlgn val="ctr"/>
        <c:lblOffset val="100"/>
        <c:noMultiLvlLbl val="0"/>
      </c:catAx>
      <c:valAx>
        <c:axId val="120590864"/>
        <c:scaling>
          <c:orientation val="minMax"/>
          <c:max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86288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Births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Sheet1!$P$145</c:f>
              <c:strCache>
                <c:ptCount val="1"/>
                <c:pt idx="0">
                  <c:v>OKI Total Births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Sheet1!$Q$22:$X$22</c:f>
              <c:numCache>
                <c:formatCode>0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Sheet1!$Q$145:$X$145</c:f>
              <c:numCache>
                <c:formatCode>General</c:formatCode>
                <c:ptCount val="8"/>
                <c:pt idx="0">
                  <c:v>25962</c:v>
                </c:pt>
                <c:pt idx="1">
                  <c:v>25730</c:v>
                </c:pt>
                <c:pt idx="2">
                  <c:v>25475</c:v>
                </c:pt>
                <c:pt idx="3">
                  <c:v>25528</c:v>
                </c:pt>
                <c:pt idx="4">
                  <c:v>25492</c:v>
                </c:pt>
                <c:pt idx="5">
                  <c:v>25195</c:v>
                </c:pt>
                <c:pt idx="6">
                  <c:v>24679</c:v>
                </c:pt>
                <c:pt idx="7">
                  <c:v>24582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0-4830-81D6-4503D750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349360"/>
        <c:axId val="2090327568"/>
      </c:barChart>
      <c:catAx>
        <c:axId val="918349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27568"/>
        <c:crosses val="autoZero"/>
        <c:auto val="1"/>
        <c:lblAlgn val="ctr"/>
        <c:lblOffset val="100"/>
        <c:noMultiLvlLbl val="0"/>
      </c:catAx>
      <c:valAx>
        <c:axId val="2090327568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4936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Sheet1!$P$148</c:f>
              <c:strCache>
                <c:ptCount val="1"/>
                <c:pt idx="0">
                  <c:v>OKI 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tx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Sheet1!$Q$15:$X$15</c:f>
              <c:numCache>
                <c:formatCode>0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Sheet1!$Q$148:$X$148</c:f>
              <c:numCache>
                <c:formatCode>General</c:formatCode>
                <c:ptCount val="8"/>
                <c:pt idx="0">
                  <c:v>17975</c:v>
                </c:pt>
                <c:pt idx="1">
                  <c:v>18504</c:v>
                </c:pt>
                <c:pt idx="2">
                  <c:v>18563</c:v>
                </c:pt>
                <c:pt idx="3">
                  <c:v>19587</c:v>
                </c:pt>
                <c:pt idx="4">
                  <c:v>19347</c:v>
                </c:pt>
                <c:pt idx="5">
                  <c:v>19208</c:v>
                </c:pt>
                <c:pt idx="6">
                  <c:v>22288</c:v>
                </c:pt>
                <c:pt idx="7">
                  <c:v>22527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0-4333-B6F0-ECB063CAF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349360"/>
        <c:axId val="2090327568"/>
      </c:barChart>
      <c:catAx>
        <c:axId val="918349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27568"/>
        <c:crosses val="autoZero"/>
        <c:auto val="1"/>
        <c:lblAlgn val="ctr"/>
        <c:lblOffset val="100"/>
        <c:noMultiLvlLbl val="0"/>
      </c:catAx>
      <c:valAx>
        <c:axId val="2090327568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4936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Natural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Sheet1!$P$151</c:f>
              <c:strCache>
                <c:ptCount val="1"/>
                <c:pt idx="0">
                  <c:v>OKI Total Natural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tx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Sheet1!$Q$18:$X$18</c:f>
              <c:numCache>
                <c:formatCode>0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Sheet1!$Q$151:$X$151</c:f>
              <c:numCache>
                <c:formatCode>General</c:formatCode>
                <c:ptCount val="8"/>
                <c:pt idx="0">
                  <c:v>7987</c:v>
                </c:pt>
                <c:pt idx="1">
                  <c:v>7226</c:v>
                </c:pt>
                <c:pt idx="2">
                  <c:v>6912</c:v>
                </c:pt>
                <c:pt idx="3">
                  <c:v>5941</c:v>
                </c:pt>
                <c:pt idx="4">
                  <c:v>6145</c:v>
                </c:pt>
                <c:pt idx="5">
                  <c:v>5987</c:v>
                </c:pt>
                <c:pt idx="6">
                  <c:v>2391</c:v>
                </c:pt>
                <c:pt idx="7">
                  <c:v>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5-4171-9F15-844843A0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4384"/>
        <c:axId val="917983808"/>
      </c:barChart>
      <c:catAx>
        <c:axId val="607684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983808"/>
        <c:crosses val="autoZero"/>
        <c:auto val="1"/>
        <c:lblAlgn val="ctr"/>
        <c:lblOffset val="100"/>
        <c:noMultiLvlLbl val="0"/>
      </c:catAx>
      <c:valAx>
        <c:axId val="91798380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68438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F53E-2083-594D-ABC0-9902BF029B9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8D92-0756-0F46-8DAB-46016005A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locations are tied to the locations of the firms on the Unemployment Insurance forms. Covers 97% of all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Migration data for the United States are based on year-to-year address changes reported on individual income tax returns filed with the 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5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2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28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ED6083-5C48-B041-8E47-BCD99B6011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0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2.oki.org/portal2/apps/View/index.html?appid=3f39b0e1f2fc4ece822ed0f214b2f19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ds.huduser.gov/permit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hyperlink" Target="https://www.irs.gov/statistics/soi-tax-stats-migration-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hyperlink" Target="https://wonder.cdc.gov/controller/datarequest/D66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76E834-C006-684A-8014-00F47F18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51FDFF-A407-614F-8581-D49676988BB1}"/>
              </a:ext>
            </a:extLst>
          </p:cNvPr>
          <p:cNvSpPr txBox="1">
            <a:spLocks/>
          </p:cNvSpPr>
          <p:nvPr/>
        </p:nvSpPr>
        <p:spPr>
          <a:xfrm>
            <a:off x="786809" y="985087"/>
            <a:ext cx="1067508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OKI Region Population Projection Update</a:t>
            </a:r>
          </a:p>
          <a:p>
            <a:pPr algn="ctr"/>
            <a:endParaRPr lang="en-US" sz="28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B33976-7581-604A-9CFB-D9C1EDB63954}"/>
              </a:ext>
            </a:extLst>
          </p:cNvPr>
          <p:cNvSpPr txBox="1">
            <a:spLocks/>
          </p:cNvSpPr>
          <p:nvPr/>
        </p:nvSpPr>
        <p:spPr>
          <a:xfrm>
            <a:off x="1524000" y="251551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ICC Meeting </a:t>
            </a:r>
          </a:p>
          <a:p>
            <a:pPr marL="0" indent="0" algn="ctr">
              <a:buNone/>
            </a:pPr>
            <a:r>
              <a:rPr lang="en-US" sz="2400" dirty="0"/>
              <a:t>May 9</a:t>
            </a:r>
            <a:r>
              <a:rPr lang="en-US" sz="2400" baseline="30000" dirty="0"/>
              <a:t>th</a:t>
            </a:r>
            <a:r>
              <a:rPr lang="en-US" sz="240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16504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7FBE5-F1C1-8076-8CF1-67E6AE7B0E20}"/>
              </a:ext>
            </a:extLst>
          </p:cNvPr>
          <p:cNvSpPr txBox="1"/>
          <p:nvPr/>
        </p:nvSpPr>
        <p:spPr>
          <a:xfrm>
            <a:off x="4137592" y="6393050"/>
            <a:ext cx="6401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Various County and Local Governments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2D66D-69CF-74DC-3D37-FBC319BC68D3}"/>
              </a:ext>
            </a:extLst>
          </p:cNvPr>
          <p:cNvSpPr txBox="1"/>
          <p:nvPr/>
        </p:nvSpPr>
        <p:spPr>
          <a:xfrm>
            <a:off x="982426" y="3540703"/>
            <a:ext cx="391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Projected Population Change 2020 to 2030 &amp; Residential Development Since 2020 (oki.org)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6032A3-2532-DD79-3ACF-DC3F9F8E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900289" cy="1584804"/>
          </a:xfrm>
        </p:spPr>
        <p:txBody>
          <a:bodyPr/>
          <a:lstStyle/>
          <a:p>
            <a:r>
              <a:rPr lang="en-US" sz="3200" dirty="0"/>
              <a:t>OKI Region Ongoing Residential Developments</a:t>
            </a:r>
            <a:endParaRPr lang="en-US" sz="32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18B3D2-A390-5B42-5372-CBF0DE58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8952"/>
            <a:ext cx="4249766" cy="1420939"/>
          </a:xfrm>
        </p:spPr>
        <p:txBody>
          <a:bodyPr/>
          <a:lstStyle/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Includes all residential units proposed and constructed since 2020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4A727EB8-A607-B600-47DA-2AF204A8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4" t="4175" r="10206"/>
          <a:stretch/>
        </p:blipFill>
        <p:spPr>
          <a:xfrm>
            <a:off x="5546400" y="1"/>
            <a:ext cx="6645600" cy="6221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61410-1CE8-FA8B-543E-141DB92DE296}"/>
              </a:ext>
            </a:extLst>
          </p:cNvPr>
          <p:cNvSpPr txBox="1"/>
          <p:nvPr/>
        </p:nvSpPr>
        <p:spPr>
          <a:xfrm>
            <a:off x="8951171" y="5081160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Campbell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30E87-0D8B-7B92-D68F-716C912F5AB6}"/>
              </a:ext>
            </a:extLst>
          </p:cNvPr>
          <p:cNvSpPr txBox="1"/>
          <p:nvPr/>
        </p:nvSpPr>
        <p:spPr>
          <a:xfrm>
            <a:off x="8006317" y="5373832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Kenton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25D48-6ACF-A22B-9076-D625066FEED7}"/>
              </a:ext>
            </a:extLst>
          </p:cNvPr>
          <p:cNvSpPr txBox="1"/>
          <p:nvPr/>
        </p:nvSpPr>
        <p:spPr>
          <a:xfrm>
            <a:off x="10442277" y="3110754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Clermont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E0585-66E0-5169-81E2-167E240CABE2}"/>
              </a:ext>
            </a:extLst>
          </p:cNvPr>
          <p:cNvSpPr txBox="1"/>
          <p:nvPr/>
        </p:nvSpPr>
        <p:spPr>
          <a:xfrm>
            <a:off x="10538691" y="1439044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Warren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D7554-EF3E-8843-B8D8-48C00B003FAB}"/>
              </a:ext>
            </a:extLst>
          </p:cNvPr>
          <p:cNvSpPr txBox="1"/>
          <p:nvPr/>
        </p:nvSpPr>
        <p:spPr>
          <a:xfrm>
            <a:off x="7545572" y="452718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Butler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58DE8-C070-1700-5D7A-4C94DDB352C9}"/>
              </a:ext>
            </a:extLst>
          </p:cNvPr>
          <p:cNvSpPr txBox="1"/>
          <p:nvPr/>
        </p:nvSpPr>
        <p:spPr>
          <a:xfrm>
            <a:off x="8125468" y="2409776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Hamilton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5E847-021F-D218-DF83-3D9D0A673CF6}"/>
              </a:ext>
            </a:extLst>
          </p:cNvPr>
          <p:cNvSpPr txBox="1"/>
          <p:nvPr/>
        </p:nvSpPr>
        <p:spPr>
          <a:xfrm>
            <a:off x="5567917" y="2985097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Dearborn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75C66-2D31-12F7-0E32-8B70729CC88C}"/>
              </a:ext>
            </a:extLst>
          </p:cNvPr>
          <p:cNvSpPr txBox="1"/>
          <p:nvPr/>
        </p:nvSpPr>
        <p:spPr>
          <a:xfrm>
            <a:off x="6556744" y="4571136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Boone</a:t>
            </a:r>
          </a:p>
        </p:txBody>
      </p:sp>
    </p:spTree>
    <p:extLst>
      <p:ext uri="{BB962C8B-B14F-4D97-AF65-F5344CB8AC3E}">
        <p14:creationId xmlns:p14="http://schemas.microsoft.com/office/powerpoint/2010/main" val="402200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9EB72D-192C-6301-EA48-8FB1D3DC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509004" cy="1584804"/>
          </a:xfrm>
        </p:spPr>
        <p:txBody>
          <a:bodyPr/>
          <a:lstStyle/>
          <a:p>
            <a:r>
              <a:rPr lang="en-US" sz="2800" dirty="0"/>
              <a:t>OKI Region Projected Change 2020 to 2030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D8515-159F-8019-EDA5-E9A4BD7CA62E}"/>
              </a:ext>
            </a:extLst>
          </p:cNvPr>
          <p:cNvSpPr txBox="1"/>
          <p:nvPr/>
        </p:nvSpPr>
        <p:spPr>
          <a:xfrm>
            <a:off x="4137592" y="6429749"/>
            <a:ext cx="6401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 Census Bureau, 2020 PL 94-171 Redistricting Data, State Data Center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D574CC-D679-1948-C73E-12044F85C2E1}"/>
              </a:ext>
            </a:extLst>
          </p:cNvPr>
          <p:cNvSpPr txBox="1"/>
          <p:nvPr/>
        </p:nvSpPr>
        <p:spPr>
          <a:xfrm>
            <a:off x="197113" y="1535291"/>
            <a:ext cx="3089428" cy="51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Gaining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F40440-0568-1489-D78C-DBC6680764A5}"/>
              </a:ext>
            </a:extLst>
          </p:cNvPr>
          <p:cNvSpPr txBox="1"/>
          <p:nvPr/>
        </p:nvSpPr>
        <p:spPr>
          <a:xfrm>
            <a:off x="185548" y="4088336"/>
            <a:ext cx="2905804" cy="51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Losing Population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33547D-5C40-9AB4-8362-E1BD44BC8102}"/>
              </a:ext>
            </a:extLst>
          </p:cNvPr>
          <p:cNvSpPr txBox="1"/>
          <p:nvPr/>
        </p:nvSpPr>
        <p:spPr>
          <a:xfrm>
            <a:off x="197113" y="1955166"/>
            <a:ext cx="2913751" cy="51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Union (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Ballyshannon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Covington (Tuscany)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North Hebron (Northpointe)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269395-E55B-745A-DA89-448FDF4C440B}"/>
              </a:ext>
            </a:extLst>
          </p:cNvPr>
          <p:cNvSpPr txBox="1"/>
          <p:nvPr/>
        </p:nvSpPr>
        <p:spPr>
          <a:xfrm>
            <a:off x="276106" y="4500499"/>
            <a:ext cx="3144160" cy="51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+mj-lt"/>
              <a:buAutoNum type="alphaUcPeriod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Avondale</a:t>
            </a:r>
          </a:p>
          <a:p>
            <a:pPr marL="800100" lvl="1" indent="-342900"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+mj-lt"/>
              <a:buAutoNum type="alphaUcPeriod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Colerain Township</a:t>
            </a:r>
          </a:p>
          <a:p>
            <a:pPr marL="800100" lvl="1" indent="-342900"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+mj-lt"/>
              <a:buAutoNum type="alphaUcPeriod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Millvale / South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Cumminsville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+mj-lt"/>
              <a:buAutoNum type="alphaUcPeriod"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D9FD537-B571-5684-71BA-5C9D891F9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8" t="4310" r="12013" b="2965"/>
          <a:stretch/>
        </p:blipFill>
        <p:spPr>
          <a:xfrm>
            <a:off x="4959926" y="0"/>
            <a:ext cx="7225977" cy="6234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FCFE0-2426-313B-C324-1EB5B1629658}"/>
              </a:ext>
            </a:extLst>
          </p:cNvPr>
          <p:cNvSpPr txBox="1"/>
          <p:nvPr/>
        </p:nvSpPr>
        <p:spPr>
          <a:xfrm>
            <a:off x="8971367" y="5172459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Campbell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64CA0-98F6-4E9E-6D54-B7968EB09FDD}"/>
              </a:ext>
            </a:extLst>
          </p:cNvPr>
          <p:cNvSpPr txBox="1"/>
          <p:nvPr/>
        </p:nvSpPr>
        <p:spPr>
          <a:xfrm>
            <a:off x="7892563" y="5526852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Kenton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8D65B-1B63-A9E4-966B-D095CE93792B}"/>
              </a:ext>
            </a:extLst>
          </p:cNvPr>
          <p:cNvSpPr txBox="1"/>
          <p:nvPr/>
        </p:nvSpPr>
        <p:spPr>
          <a:xfrm>
            <a:off x="10208249" y="3298195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Clermont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C03AB-6340-FAE5-9CCF-12825CCEFE70}"/>
              </a:ext>
            </a:extLst>
          </p:cNvPr>
          <p:cNvSpPr txBox="1"/>
          <p:nvPr/>
        </p:nvSpPr>
        <p:spPr>
          <a:xfrm>
            <a:off x="10316481" y="492890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Warren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D5BC5-29A2-AB3C-F8E7-E482086BF177}"/>
              </a:ext>
            </a:extLst>
          </p:cNvPr>
          <p:cNvSpPr txBox="1"/>
          <p:nvPr/>
        </p:nvSpPr>
        <p:spPr>
          <a:xfrm>
            <a:off x="7545572" y="452718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Butler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5C7D0-A0F9-F9BF-48D3-C7C05075586B}"/>
              </a:ext>
            </a:extLst>
          </p:cNvPr>
          <p:cNvSpPr txBox="1"/>
          <p:nvPr/>
        </p:nvSpPr>
        <p:spPr>
          <a:xfrm>
            <a:off x="7848377" y="2552053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Hamilton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5B33E-FAF9-17E7-D11F-594EB192DD9E}"/>
              </a:ext>
            </a:extLst>
          </p:cNvPr>
          <p:cNvSpPr txBox="1"/>
          <p:nvPr/>
        </p:nvSpPr>
        <p:spPr>
          <a:xfrm>
            <a:off x="5567917" y="2985097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Dearborn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700A9-A1CE-EC49-9420-0CE6F10B6B0A}"/>
              </a:ext>
            </a:extLst>
          </p:cNvPr>
          <p:cNvSpPr txBox="1"/>
          <p:nvPr/>
        </p:nvSpPr>
        <p:spPr>
          <a:xfrm>
            <a:off x="6556744" y="4708029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Boone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8E54F-53EB-2D63-AF7B-F81AEC7F06C0}"/>
              </a:ext>
            </a:extLst>
          </p:cNvPr>
          <p:cNvSpPr txBox="1"/>
          <p:nvPr/>
        </p:nvSpPr>
        <p:spPr>
          <a:xfrm>
            <a:off x="7746926" y="4509735"/>
            <a:ext cx="20290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B5A153-44D2-4C69-3CEE-8DA6691705BB}"/>
              </a:ext>
            </a:extLst>
          </p:cNvPr>
          <p:cNvSpPr txBox="1"/>
          <p:nvPr/>
        </p:nvSpPr>
        <p:spPr>
          <a:xfrm>
            <a:off x="8788340" y="4213442"/>
            <a:ext cx="20290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ABA3B-641F-3DD2-BA71-4F26676726F6}"/>
              </a:ext>
            </a:extLst>
          </p:cNvPr>
          <p:cNvSpPr txBox="1"/>
          <p:nvPr/>
        </p:nvSpPr>
        <p:spPr>
          <a:xfrm>
            <a:off x="7482637" y="3305181"/>
            <a:ext cx="20290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49A74-53C9-7D5E-9426-0AF32751FC2B}"/>
              </a:ext>
            </a:extLst>
          </p:cNvPr>
          <p:cNvSpPr txBox="1"/>
          <p:nvPr/>
        </p:nvSpPr>
        <p:spPr>
          <a:xfrm>
            <a:off x="9086155" y="3193239"/>
            <a:ext cx="3279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A3C0-7F02-FDF0-F447-F94F908049B5}"/>
              </a:ext>
            </a:extLst>
          </p:cNvPr>
          <p:cNvSpPr txBox="1"/>
          <p:nvPr/>
        </p:nvSpPr>
        <p:spPr>
          <a:xfrm>
            <a:off x="8509213" y="2095556"/>
            <a:ext cx="3279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65312-C351-A69D-7C5A-3035A85595AE}"/>
              </a:ext>
            </a:extLst>
          </p:cNvPr>
          <p:cNvSpPr txBox="1"/>
          <p:nvPr/>
        </p:nvSpPr>
        <p:spPr>
          <a:xfrm>
            <a:off x="8642932" y="3161983"/>
            <a:ext cx="3279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496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C5DB-9F60-EAC0-A719-A9BFC18C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8DF-8BA3-A21E-7C94-A032048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2392"/>
            <a:ext cx="9206879" cy="1400530"/>
          </a:xfrm>
        </p:spPr>
        <p:txBody>
          <a:bodyPr/>
          <a:lstStyle/>
          <a:p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Region continues to gain population and jobs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2020 Population gains exceeded previous projection (33,000)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Peak Employment was in January 2020, Pandemic stunted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B30CF-A7ED-C886-3CB0-6140D853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837C9-EA7F-4437-A362-FDE7A4415A9C}"/>
              </a:ext>
            </a:extLst>
          </p:cNvPr>
          <p:cNvSpPr txBox="1">
            <a:spLocks/>
          </p:cNvSpPr>
          <p:nvPr/>
        </p:nvSpPr>
        <p:spPr>
          <a:xfrm>
            <a:off x="1103311" y="3165322"/>
            <a:ext cx="9206879" cy="100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Growth in housing permits</a:t>
            </a:r>
          </a:p>
          <a:p>
            <a:pPr lvl="1"/>
            <a:r>
              <a:rPr lang="en-US" dirty="0">
                <a:latin typeface="+mn-lt"/>
                <a:ea typeface="Calibri" panose="020F0502020204030204" pitchFamily="34" charset="0"/>
              </a:rPr>
              <a:t>Strongest growth in multifamily units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44065-889C-6BC2-50BA-8A41B35FAFB0}"/>
              </a:ext>
            </a:extLst>
          </p:cNvPr>
          <p:cNvSpPr txBox="1">
            <a:spLocks/>
          </p:cNvSpPr>
          <p:nvPr/>
        </p:nvSpPr>
        <p:spPr>
          <a:xfrm>
            <a:off x="1103310" y="4303279"/>
            <a:ext cx="9206879" cy="100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Region’s workforce and population continues to age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Declining birth rate, less children, elevated mortality</a:t>
            </a:r>
            <a:endParaRPr lang="en-US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475747-80FA-F4C4-7F23-FD0D20EEEA27}"/>
              </a:ext>
            </a:extLst>
          </p:cNvPr>
          <p:cNvSpPr txBox="1">
            <a:spLocks/>
          </p:cNvSpPr>
          <p:nvPr/>
        </p:nvSpPr>
        <p:spPr>
          <a:xfrm>
            <a:off x="1103312" y="5326863"/>
            <a:ext cx="9206879" cy="100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5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C5DB-9F60-EAC0-A719-A9BFC18C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Request for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8DF-8BA3-A21E-7C94-A032048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2392"/>
            <a:ext cx="8946541" cy="5076532"/>
          </a:xfrm>
        </p:spPr>
        <p:txBody>
          <a:bodyPr/>
          <a:lstStyle/>
          <a:p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Guidance from County and Local Governments on:</a:t>
            </a:r>
          </a:p>
          <a:p>
            <a:pPr lvl="1"/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Feedback on projections and areas of growth and decline</a:t>
            </a:r>
          </a:p>
          <a:p>
            <a:pPr lvl="1"/>
            <a:r>
              <a:rPr lang="en-US" sz="2200" dirty="0">
                <a:latin typeface="+mn-lt"/>
                <a:ea typeface="Calibri" panose="020F0502020204030204" pitchFamily="34" charset="0"/>
              </a:rPr>
              <a:t>New Construction on Industrial, Commercial, or Office locations that will have &gt;100 jobs at each site</a:t>
            </a:r>
            <a:endParaRPr lang="en-US" sz="22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B30CF-A7ED-C886-3CB0-6140D853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8B2B8-DDE4-F24D-B07B-1636F7FD0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ACEC8-C0AF-4F2C-A65E-DB1717AFC9C0}"/>
              </a:ext>
            </a:extLst>
          </p:cNvPr>
          <p:cNvSpPr txBox="1"/>
          <p:nvPr/>
        </p:nvSpPr>
        <p:spPr>
          <a:xfrm>
            <a:off x="1455575" y="938795"/>
            <a:ext cx="600850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Questions?</a:t>
            </a:r>
          </a:p>
          <a:p>
            <a:endParaRPr lang="en-US" dirty="0"/>
          </a:p>
          <a:p>
            <a:r>
              <a:rPr lang="en-US" sz="2400" dirty="0"/>
              <a:t>Contact:</a:t>
            </a:r>
          </a:p>
          <a:p>
            <a:r>
              <a:rPr lang="en-US" sz="2400" dirty="0"/>
              <a:t>Michael Outrich, Senior Planner/Demographer</a:t>
            </a:r>
          </a:p>
          <a:p>
            <a:r>
              <a:rPr lang="en-US" sz="2400" dirty="0"/>
              <a:t>513-619-7678</a:t>
            </a:r>
          </a:p>
          <a:p>
            <a:r>
              <a:rPr lang="en-US" sz="2400" dirty="0"/>
              <a:t>moutrich@oki.org</a:t>
            </a:r>
          </a:p>
        </p:txBody>
      </p:sp>
    </p:spTree>
    <p:extLst>
      <p:ext uri="{BB962C8B-B14F-4D97-AF65-F5344CB8AC3E}">
        <p14:creationId xmlns:p14="http://schemas.microsoft.com/office/powerpoint/2010/main" val="167953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C5DB-9F60-EAC0-A719-A9BFC18C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8DF-8BA3-A21E-7C94-A032048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2392"/>
            <a:ext cx="8946541" cy="5076532"/>
          </a:xfrm>
        </p:spPr>
        <p:txBody>
          <a:bodyPr/>
          <a:lstStyle/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Updated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population projections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 inform:</a:t>
            </a:r>
          </a:p>
          <a:p>
            <a:pPr lvl="1"/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200" dirty="0">
                <a:latin typeface="+mn-lt"/>
                <a:ea typeface="Calibri" panose="020F0502020204030204" pitchFamily="34" charset="0"/>
              </a:rPr>
              <a:t>T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he OKI 2050 Transportation Plan</a:t>
            </a:r>
          </a:p>
          <a:p>
            <a:pPr lvl="1"/>
            <a:r>
              <a:rPr lang="en-US" sz="2200" dirty="0">
                <a:latin typeface="+mn-lt"/>
                <a:ea typeface="Calibri" panose="020F0502020204030204" pitchFamily="34" charset="0"/>
              </a:rPr>
              <a:t>OKI’s Travel Demand Model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B30CF-A7ED-C886-3CB0-6140D853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2660" cy="695598"/>
          </a:xfrm>
        </p:spPr>
        <p:txBody>
          <a:bodyPr/>
          <a:lstStyle/>
          <a:p>
            <a:r>
              <a:rPr lang="en-US" sz="3200" dirty="0"/>
              <a:t>OKI Region Population Growth Facilitators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C4988-D1E9-C326-5818-3151D95D7B1E}"/>
              </a:ext>
            </a:extLst>
          </p:cNvPr>
          <p:cNvSpPr txBox="1"/>
          <p:nvPr/>
        </p:nvSpPr>
        <p:spPr>
          <a:xfrm>
            <a:off x="646111" y="1415337"/>
            <a:ext cx="5476875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Increases in building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2869D-E88F-2125-B3DD-13F0AF24340E}"/>
              </a:ext>
            </a:extLst>
          </p:cNvPr>
          <p:cNvSpPr txBox="1"/>
          <p:nvPr/>
        </p:nvSpPr>
        <p:spPr>
          <a:xfrm>
            <a:off x="7029856" y="1434286"/>
            <a:ext cx="3946186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Historical Population Growth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468974-DD24-F053-4C28-AE310133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39368"/>
              </p:ext>
            </p:extLst>
          </p:nvPr>
        </p:nvGraphicFramePr>
        <p:xfrm>
          <a:off x="6897092" y="1980427"/>
          <a:ext cx="4455087" cy="144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77">
                  <a:extLst>
                    <a:ext uri="{9D8B030D-6E8A-4147-A177-3AD203B41FA5}">
                      <a16:colId xmlns:a16="http://schemas.microsoft.com/office/drawing/2014/main" val="1460496275"/>
                    </a:ext>
                  </a:extLst>
                </a:gridCol>
                <a:gridCol w="1175431">
                  <a:extLst>
                    <a:ext uri="{9D8B030D-6E8A-4147-A177-3AD203B41FA5}">
                      <a16:colId xmlns:a16="http://schemas.microsoft.com/office/drawing/2014/main" val="3465731022"/>
                    </a:ext>
                  </a:extLst>
                </a:gridCol>
                <a:gridCol w="1606679">
                  <a:extLst>
                    <a:ext uri="{9D8B030D-6E8A-4147-A177-3AD203B41FA5}">
                      <a16:colId xmlns:a16="http://schemas.microsoft.com/office/drawing/2014/main" val="465952875"/>
                    </a:ext>
                  </a:extLst>
                </a:gridCol>
              </a:tblGrid>
              <a:tr h="549496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4" marR="14254" marT="1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Total Population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4" marR="14254" marT="1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Change In Population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4" marR="14254" marT="14254" marB="0" anchor="b"/>
                </a:tc>
                <a:extLst>
                  <a:ext uri="{0D108BD9-81ED-4DB2-BD59-A6C34878D82A}">
                    <a16:rowId xmlns:a16="http://schemas.microsoft.com/office/drawing/2014/main" val="3824517002"/>
                  </a:ext>
                </a:extLst>
              </a:tr>
              <a:tr h="29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2000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4" marR="14254" marT="1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1,884,784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6222094"/>
                  </a:ext>
                </a:extLst>
              </a:tr>
              <a:tr h="29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>
                          <a:effectLst/>
                        </a:rPr>
                        <a:t>2010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4" marR="14254" marT="1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1,999,486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114,702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612056"/>
                  </a:ext>
                </a:extLst>
              </a:tr>
              <a:tr h="29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2020</a:t>
                      </a:r>
                    </a:p>
                  </a:txBody>
                  <a:tcPr marL="14254" marR="14254" marT="1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2,120,427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120,941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418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2FC13F-BF5A-2314-936E-9B1F377E4303}"/>
              </a:ext>
            </a:extLst>
          </p:cNvPr>
          <p:cNvSpPr txBox="1"/>
          <p:nvPr/>
        </p:nvSpPr>
        <p:spPr>
          <a:xfrm>
            <a:off x="4036292" y="6382482"/>
            <a:ext cx="3316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HUD SOCDS Building Permit Database</a:t>
            </a:r>
          </a:p>
          <a:p>
            <a:r>
              <a:rPr lang="en-US" sz="1100" dirty="0">
                <a:hlinkClick r:id="rId3"/>
              </a:rPr>
              <a:t>https://socds.huduser.gov/permits/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1FCA9-9CFF-DED1-3D82-E8F3467BD675}"/>
              </a:ext>
            </a:extLst>
          </p:cNvPr>
          <p:cNvSpPr txBox="1"/>
          <p:nvPr/>
        </p:nvSpPr>
        <p:spPr>
          <a:xfrm>
            <a:off x="6897093" y="6382482"/>
            <a:ext cx="3521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 Census Bureau, 2000, 2010, and 2020 PL 94-171 Redistricting Data, Total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62B4F4-AE86-C310-82CE-006B3B748A57}"/>
              </a:ext>
            </a:extLst>
          </p:cNvPr>
          <p:cNvSpPr txBox="1"/>
          <p:nvPr/>
        </p:nvSpPr>
        <p:spPr>
          <a:xfrm>
            <a:off x="6289604" y="3981746"/>
            <a:ext cx="5791117" cy="211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Growing share of multifamily permits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13% in 2010 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38% in 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B11A30-CBE9-526E-5810-24F15262F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00213"/>
              </p:ext>
            </p:extLst>
          </p:nvPr>
        </p:nvGraphicFramePr>
        <p:xfrm>
          <a:off x="866256" y="1980427"/>
          <a:ext cx="5476874" cy="344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122986" y="3570514"/>
            <a:ext cx="774106" cy="554225"/>
          </a:xfrm>
          <a:prstGeom prst="straightConnector1">
            <a:avLst/>
          </a:prstGeom>
          <a:ln w="28575">
            <a:solidFill>
              <a:srgbClr val="225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44935" cy="695598"/>
          </a:xfrm>
        </p:spPr>
        <p:txBody>
          <a:bodyPr/>
          <a:lstStyle/>
          <a:p>
            <a:r>
              <a:rPr lang="en-US" sz="3200" dirty="0"/>
              <a:t>OKI Region Population Growth Facilitators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C4988-D1E9-C326-5818-3151D95D7B1E}"/>
              </a:ext>
            </a:extLst>
          </p:cNvPr>
          <p:cNvSpPr txBox="1"/>
          <p:nvPr/>
        </p:nvSpPr>
        <p:spPr>
          <a:xfrm>
            <a:off x="150809" y="1473442"/>
            <a:ext cx="4472834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Persistent Job Growth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D692398B-A6CA-A5D8-ED22-010445BD6F90}"/>
              </a:ext>
            </a:extLst>
          </p:cNvPr>
          <p:cNvSpPr/>
          <p:nvPr/>
        </p:nvSpPr>
        <p:spPr>
          <a:xfrm rot="16200000">
            <a:off x="10252946" y="4984685"/>
            <a:ext cx="339797" cy="71746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8EBB4A-57B5-131A-0C9D-6497B5CAED35}"/>
              </a:ext>
            </a:extLst>
          </p:cNvPr>
          <p:cNvSpPr txBox="1"/>
          <p:nvPr/>
        </p:nvSpPr>
        <p:spPr>
          <a:xfrm>
            <a:off x="1525920" y="5555671"/>
            <a:ext cx="77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4,218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F8E9E3-EB8D-65A6-D8C3-48D55919413C}"/>
              </a:ext>
            </a:extLst>
          </p:cNvPr>
          <p:cNvSpPr txBox="1"/>
          <p:nvPr/>
        </p:nvSpPr>
        <p:spPr>
          <a:xfrm>
            <a:off x="2212417" y="5555671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9,022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D62D1A-D493-CBE0-96FC-5E956A934E65}"/>
              </a:ext>
            </a:extLst>
          </p:cNvPr>
          <p:cNvSpPr txBox="1"/>
          <p:nvPr/>
        </p:nvSpPr>
        <p:spPr>
          <a:xfrm>
            <a:off x="2951971" y="5557826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23,236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B0F172-984E-7310-B0E6-AEB69CA13F7E}"/>
              </a:ext>
            </a:extLst>
          </p:cNvPr>
          <p:cNvSpPr txBox="1"/>
          <p:nvPr/>
        </p:nvSpPr>
        <p:spPr>
          <a:xfrm>
            <a:off x="3699182" y="5555673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19,984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42CE64-5C57-8EC9-8A50-B6DDCC1F48A1}"/>
              </a:ext>
            </a:extLst>
          </p:cNvPr>
          <p:cNvSpPr txBox="1"/>
          <p:nvPr/>
        </p:nvSpPr>
        <p:spPr>
          <a:xfrm>
            <a:off x="4463830" y="5555185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17,194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C83065-327F-47E8-FBD9-02A6DB1C6851}"/>
              </a:ext>
            </a:extLst>
          </p:cNvPr>
          <p:cNvSpPr txBox="1"/>
          <p:nvPr/>
        </p:nvSpPr>
        <p:spPr>
          <a:xfrm>
            <a:off x="5232915" y="5555671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22,184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5A9EE4-BF37-0FEB-5E69-0AD3D8E5F23C}"/>
              </a:ext>
            </a:extLst>
          </p:cNvPr>
          <p:cNvSpPr txBox="1"/>
          <p:nvPr/>
        </p:nvSpPr>
        <p:spPr>
          <a:xfrm>
            <a:off x="6017054" y="5555667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15,822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B60898-7279-CD80-6E1E-88368B9925BD}"/>
              </a:ext>
            </a:extLst>
          </p:cNvPr>
          <p:cNvSpPr txBox="1"/>
          <p:nvPr/>
        </p:nvSpPr>
        <p:spPr>
          <a:xfrm>
            <a:off x="6801841" y="5555667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12,111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F9CA00-32D7-C490-0EE1-5759C28C5B4F}"/>
              </a:ext>
            </a:extLst>
          </p:cNvPr>
          <p:cNvSpPr txBox="1"/>
          <p:nvPr/>
        </p:nvSpPr>
        <p:spPr>
          <a:xfrm>
            <a:off x="7604268" y="5555667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14,492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D7EA4B-82B8-DA68-0B07-C307A553947B}"/>
              </a:ext>
            </a:extLst>
          </p:cNvPr>
          <p:cNvSpPr txBox="1"/>
          <p:nvPr/>
        </p:nvSpPr>
        <p:spPr>
          <a:xfrm>
            <a:off x="8416221" y="5564089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13,406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0F3DD0-9744-7A4B-9124-18DA11F0D0C2}"/>
              </a:ext>
            </a:extLst>
          </p:cNvPr>
          <p:cNvSpPr txBox="1"/>
          <p:nvPr/>
        </p:nvSpPr>
        <p:spPr>
          <a:xfrm>
            <a:off x="9209122" y="5557387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-49,842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3D4807-F409-CB6F-FE31-1F5D0AB9BD99}"/>
              </a:ext>
            </a:extLst>
          </p:cNvPr>
          <p:cNvSpPr txBox="1"/>
          <p:nvPr/>
        </p:nvSpPr>
        <p:spPr>
          <a:xfrm>
            <a:off x="9968438" y="5555667"/>
            <a:ext cx="9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26,131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E98BF9-37D7-61A7-180A-0B611A6CEAA6}"/>
              </a:ext>
            </a:extLst>
          </p:cNvPr>
          <p:cNvSpPr txBox="1"/>
          <p:nvPr/>
        </p:nvSpPr>
        <p:spPr>
          <a:xfrm>
            <a:off x="-86281" y="5319577"/>
            <a:ext cx="12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 In 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215E1-DFBC-DAED-FB1C-2CF47F3B5FE5}"/>
              </a:ext>
            </a:extLst>
          </p:cNvPr>
          <p:cNvSpPr txBox="1"/>
          <p:nvPr/>
        </p:nvSpPr>
        <p:spPr>
          <a:xfrm>
            <a:off x="4137593" y="6393050"/>
            <a:ext cx="5926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U.S. Census Bureau, Center for Economic Studies, LEHD</a:t>
            </a:r>
          </a:p>
          <a:p>
            <a:r>
              <a:rPr lang="en-US" sz="1100" dirty="0"/>
              <a:t>8 County Region Beginning of Quarter Employment Counts Q1 2010 through Q1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029074-4DC4-47CD-BF45-A62F8D6E3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954385"/>
              </p:ext>
            </p:extLst>
          </p:nvPr>
        </p:nvGraphicFramePr>
        <p:xfrm>
          <a:off x="750937" y="2001380"/>
          <a:ext cx="10402616" cy="317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46704DA-7C37-B9DD-D7FD-1EF23469305E}"/>
              </a:ext>
            </a:extLst>
          </p:cNvPr>
          <p:cNvSpPr/>
          <p:nvPr/>
        </p:nvSpPr>
        <p:spPr>
          <a:xfrm rot="16200000">
            <a:off x="9494953" y="4943178"/>
            <a:ext cx="338554" cy="799759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0BB2509-3C0C-6B13-D11E-9D47CF56EAAA}"/>
              </a:ext>
            </a:extLst>
          </p:cNvPr>
          <p:cNvSpPr/>
          <p:nvPr/>
        </p:nvSpPr>
        <p:spPr>
          <a:xfrm rot="16200000">
            <a:off x="8695191" y="4941996"/>
            <a:ext cx="338554" cy="799759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1D22A11-18B0-94C8-9C44-ADBA7053674B}"/>
              </a:ext>
            </a:extLst>
          </p:cNvPr>
          <p:cNvSpPr/>
          <p:nvPr/>
        </p:nvSpPr>
        <p:spPr>
          <a:xfrm rot="16200000">
            <a:off x="7895432" y="4948497"/>
            <a:ext cx="338554" cy="799759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4906DA1-F023-9CE8-EB40-C7429BF172DC}"/>
              </a:ext>
            </a:extLst>
          </p:cNvPr>
          <p:cNvSpPr/>
          <p:nvPr/>
        </p:nvSpPr>
        <p:spPr>
          <a:xfrm rot="16200000">
            <a:off x="7097436" y="4945961"/>
            <a:ext cx="338554" cy="799759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9745844-F60F-2B31-B212-2C4B3A3F3A49}"/>
              </a:ext>
            </a:extLst>
          </p:cNvPr>
          <p:cNvSpPr/>
          <p:nvPr/>
        </p:nvSpPr>
        <p:spPr>
          <a:xfrm rot="16200000">
            <a:off x="6307840" y="4943376"/>
            <a:ext cx="338554" cy="799759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C6D8851-E316-3297-C9C0-C4D47AD7B9B9}"/>
              </a:ext>
            </a:extLst>
          </p:cNvPr>
          <p:cNvSpPr/>
          <p:nvPr/>
        </p:nvSpPr>
        <p:spPr>
          <a:xfrm rot="16200000">
            <a:off x="5518244" y="4949380"/>
            <a:ext cx="338554" cy="799759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370A2BB-206B-5DAD-099C-E21065544225}"/>
              </a:ext>
            </a:extLst>
          </p:cNvPr>
          <p:cNvSpPr/>
          <p:nvPr/>
        </p:nvSpPr>
        <p:spPr>
          <a:xfrm rot="16200000">
            <a:off x="4736551" y="4981623"/>
            <a:ext cx="369528" cy="75298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4182317-B976-8BFA-FEED-EBD78502DD5B}"/>
              </a:ext>
            </a:extLst>
          </p:cNvPr>
          <p:cNvSpPr/>
          <p:nvPr/>
        </p:nvSpPr>
        <p:spPr>
          <a:xfrm rot="16200000">
            <a:off x="3973517" y="4987371"/>
            <a:ext cx="369528" cy="75298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4226AD0-14F1-5CB0-45AF-69EAF3624D9D}"/>
              </a:ext>
            </a:extLst>
          </p:cNvPr>
          <p:cNvSpPr/>
          <p:nvPr/>
        </p:nvSpPr>
        <p:spPr>
          <a:xfrm rot="16200000">
            <a:off x="3225345" y="4987400"/>
            <a:ext cx="369528" cy="75298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86AE4203-8D58-F34D-2812-84BC6E7630A1}"/>
              </a:ext>
            </a:extLst>
          </p:cNvPr>
          <p:cNvSpPr/>
          <p:nvPr/>
        </p:nvSpPr>
        <p:spPr>
          <a:xfrm rot="16200000">
            <a:off x="2487958" y="4984835"/>
            <a:ext cx="369528" cy="75298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F6E589D-5E29-1420-98EE-8E7B1B3D466A}"/>
              </a:ext>
            </a:extLst>
          </p:cNvPr>
          <p:cNvSpPr/>
          <p:nvPr/>
        </p:nvSpPr>
        <p:spPr>
          <a:xfrm rot="16200000">
            <a:off x="1729950" y="4985216"/>
            <a:ext cx="369528" cy="752983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62BC90-55F5-7E6A-34C7-BA1236D9A804}"/>
              </a:ext>
            </a:extLst>
          </p:cNvPr>
          <p:cNvSpPr txBox="1"/>
          <p:nvPr/>
        </p:nvSpPr>
        <p:spPr>
          <a:xfrm>
            <a:off x="10990581" y="5314336"/>
            <a:ext cx="92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Gain of </a:t>
            </a:r>
          </a:p>
          <a:p>
            <a:pPr algn="ctr"/>
            <a:r>
              <a:rPr lang="en-US" sz="1600" dirty="0"/>
              <a:t>127,958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2FE451-B6E4-DFE1-A977-135072C7D356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1410424" y="5176562"/>
            <a:ext cx="10042388" cy="722549"/>
          </a:xfrm>
          <a:prstGeom prst="bentConnector4">
            <a:avLst>
              <a:gd name="adj1" fmla="val -13"/>
              <a:gd name="adj2" fmla="val 13163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77465" cy="695598"/>
          </a:xfrm>
        </p:spPr>
        <p:txBody>
          <a:bodyPr/>
          <a:lstStyle/>
          <a:p>
            <a:r>
              <a:rPr lang="en-US" sz="3200" dirty="0"/>
              <a:t>OKI Region Population Growth Facilitators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F81E179-DECD-D42B-7241-E373F8600891}"/>
              </a:ext>
            </a:extLst>
          </p:cNvPr>
          <p:cNvSpPr txBox="1"/>
          <p:nvPr/>
        </p:nvSpPr>
        <p:spPr>
          <a:xfrm>
            <a:off x="187257" y="1434286"/>
            <a:ext cx="7312999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Steady inflow from outside the Region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2B2772-E119-A301-7433-5B88E976E9DD}"/>
              </a:ext>
            </a:extLst>
          </p:cNvPr>
          <p:cNvSpPr txBox="1"/>
          <p:nvPr/>
        </p:nvSpPr>
        <p:spPr>
          <a:xfrm>
            <a:off x="4137592" y="6393050"/>
            <a:ext cx="6401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SOI Tax Stats – Migration Data, OKI 8 Counties Years 2015 – 2020</a:t>
            </a:r>
          </a:p>
          <a:p>
            <a:r>
              <a:rPr lang="en-US" sz="1100" dirty="0">
                <a:hlinkClick r:id="rId4"/>
              </a:rPr>
              <a:t>https://www.irs.gov/statistics/soi-tax-stats-migration-data</a:t>
            </a:r>
            <a:endParaRPr lang="en-US" sz="1100" dirty="0"/>
          </a:p>
          <a:p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64BF0A-A63D-C2C1-5B9E-D05166269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16221"/>
              </p:ext>
            </p:extLst>
          </p:nvPr>
        </p:nvGraphicFramePr>
        <p:xfrm>
          <a:off x="646111" y="1946108"/>
          <a:ext cx="5624060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66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9177" cy="695598"/>
          </a:xfrm>
        </p:spPr>
        <p:txBody>
          <a:bodyPr/>
          <a:lstStyle/>
          <a:p>
            <a:r>
              <a:rPr lang="en-US" sz="3200" dirty="0"/>
              <a:t>OKI Region Population Growth Hinderers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7F0D5-71CC-2239-4E36-BAAFA724D325}"/>
              </a:ext>
            </a:extLst>
          </p:cNvPr>
          <p:cNvSpPr txBox="1"/>
          <p:nvPr/>
        </p:nvSpPr>
        <p:spPr>
          <a:xfrm>
            <a:off x="187258" y="1434286"/>
            <a:ext cx="4384742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Aging Workforce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BA7757-FDD4-EB0B-4278-62AB61B82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2446"/>
              </p:ext>
            </p:extLst>
          </p:nvPr>
        </p:nvGraphicFramePr>
        <p:xfrm>
          <a:off x="6712085" y="1946107"/>
          <a:ext cx="4573438" cy="3832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03">
                  <a:extLst>
                    <a:ext uri="{9D8B030D-6E8A-4147-A177-3AD203B41FA5}">
                      <a16:colId xmlns:a16="http://schemas.microsoft.com/office/drawing/2014/main" val="1460496275"/>
                    </a:ext>
                  </a:extLst>
                </a:gridCol>
                <a:gridCol w="863881">
                  <a:extLst>
                    <a:ext uri="{9D8B030D-6E8A-4147-A177-3AD203B41FA5}">
                      <a16:colId xmlns:a16="http://schemas.microsoft.com/office/drawing/2014/main" val="3465731022"/>
                    </a:ext>
                  </a:extLst>
                </a:gridCol>
                <a:gridCol w="1180827">
                  <a:extLst>
                    <a:ext uri="{9D8B030D-6E8A-4147-A177-3AD203B41FA5}">
                      <a16:colId xmlns:a16="http://schemas.microsoft.com/office/drawing/2014/main" val="465952875"/>
                    </a:ext>
                  </a:extLst>
                </a:gridCol>
                <a:gridCol w="1180827">
                  <a:extLst>
                    <a:ext uri="{9D8B030D-6E8A-4147-A177-3AD203B41FA5}">
                      <a16:colId xmlns:a16="http://schemas.microsoft.com/office/drawing/2014/main" val="4079283427"/>
                    </a:ext>
                  </a:extLst>
                </a:gridCol>
              </a:tblGrid>
              <a:tr h="65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Change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517002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14-18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20,235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34,625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6222094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19-21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43,679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51,453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612056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22-24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61,457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418539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25-34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196,909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223,344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4952421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35-44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201,077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222,238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4883903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45-54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220,262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201,304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0094586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55-64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133,341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174,333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1502491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65-99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34,362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63,324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91743"/>
                  </a:ext>
                </a:extLst>
              </a:tr>
              <a:tr h="353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904,120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1,032,078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3873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7DEEA7-C8D8-23EA-4C1C-CB0DCC6B5363}"/>
              </a:ext>
            </a:extLst>
          </p:cNvPr>
          <p:cNvSpPr txBox="1"/>
          <p:nvPr/>
        </p:nvSpPr>
        <p:spPr>
          <a:xfrm>
            <a:off x="4137592" y="6393050"/>
            <a:ext cx="6469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U.S. Census Bureau, Center for Economic Studies, LEHD</a:t>
            </a:r>
          </a:p>
          <a:p>
            <a:r>
              <a:rPr lang="en-US" sz="1100" dirty="0"/>
              <a:t>OKI 8 Counties Beginning of Quarter Employment Counts by Age Q1 2010 through Q1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F1901E-D54A-DD8C-3F7C-A4CF6CB19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579930"/>
              </p:ext>
            </p:extLst>
          </p:nvPr>
        </p:nvGraphicFramePr>
        <p:xfrm>
          <a:off x="724022" y="1946108"/>
          <a:ext cx="5774177" cy="383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897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C50D833-4766-5D5D-C588-B0D3C55C6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609148"/>
              </p:ext>
            </p:extLst>
          </p:nvPr>
        </p:nvGraphicFramePr>
        <p:xfrm>
          <a:off x="6843530" y="1561915"/>
          <a:ext cx="4275574" cy="251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5598"/>
          </a:xfrm>
        </p:spPr>
        <p:txBody>
          <a:bodyPr/>
          <a:lstStyle/>
          <a:p>
            <a:r>
              <a:rPr lang="en-US" sz="3200" dirty="0"/>
              <a:t>OKI Region Population Growth Hinderers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7F0D5-71CC-2239-4E36-BAAFA724D325}"/>
              </a:ext>
            </a:extLst>
          </p:cNvPr>
          <p:cNvSpPr txBox="1"/>
          <p:nvPr/>
        </p:nvSpPr>
        <p:spPr>
          <a:xfrm>
            <a:off x="187258" y="1175670"/>
            <a:ext cx="4384742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Decrease in Births / Fertility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D906C-E196-3FFB-CC4D-C62264CF82B3}"/>
              </a:ext>
            </a:extLst>
          </p:cNvPr>
          <p:cNvSpPr txBox="1"/>
          <p:nvPr/>
        </p:nvSpPr>
        <p:spPr>
          <a:xfrm>
            <a:off x="6274021" y="1175670"/>
            <a:ext cx="4384742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Less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7F0C2-BF62-865E-AC6B-68AA50434815}"/>
              </a:ext>
            </a:extLst>
          </p:cNvPr>
          <p:cNvSpPr txBox="1"/>
          <p:nvPr/>
        </p:nvSpPr>
        <p:spPr>
          <a:xfrm>
            <a:off x="7593494" y="2685016"/>
            <a:ext cx="104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-12,131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C19C2-5573-A6CE-466E-0EA83EB22D3F}"/>
              </a:ext>
            </a:extLst>
          </p:cNvPr>
          <p:cNvSpPr txBox="1"/>
          <p:nvPr/>
        </p:nvSpPr>
        <p:spPr>
          <a:xfrm>
            <a:off x="8822046" y="1956843"/>
            <a:ext cx="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32,660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71903-01B4-BF27-4003-CBA96EED4ADB}"/>
              </a:ext>
            </a:extLst>
          </p:cNvPr>
          <p:cNvSpPr txBox="1"/>
          <p:nvPr/>
        </p:nvSpPr>
        <p:spPr>
          <a:xfrm>
            <a:off x="9955197" y="2697830"/>
            <a:ext cx="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77,570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2B4F4-AE86-C310-82CE-006B3B748A57}"/>
              </a:ext>
            </a:extLst>
          </p:cNvPr>
          <p:cNvSpPr txBox="1"/>
          <p:nvPr/>
        </p:nvSpPr>
        <p:spPr>
          <a:xfrm>
            <a:off x="187258" y="4192621"/>
            <a:ext cx="5584279" cy="20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Annual number of births decreased by 1,380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If the 2014 fertility rate of 65.05 held constant, 5,146 more live births would have occurred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C0B66-1F51-7850-A940-3A61A6430701}"/>
              </a:ext>
            </a:extLst>
          </p:cNvPr>
          <p:cNvSpPr txBox="1"/>
          <p:nvPr/>
        </p:nvSpPr>
        <p:spPr>
          <a:xfrm>
            <a:off x="6264086" y="4192620"/>
            <a:ext cx="5927914" cy="20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Declining Regional share of those under 18</a:t>
            </a:r>
          </a:p>
          <a:p>
            <a:pPr marL="1200150" lvl="2" indent="-28575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25.2% of Regional Population in 2010</a:t>
            </a:r>
          </a:p>
          <a:p>
            <a:pPr marL="1200150" lvl="2" indent="-28575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23.4% of Regional Population in 2020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Share of 65 and older is growing fastest</a:t>
            </a:r>
          </a:p>
          <a:p>
            <a:pPr marL="1200150" lvl="2" indent="-28575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12.0% of Regional Population in 2010</a:t>
            </a:r>
          </a:p>
          <a:p>
            <a:pPr marL="1200150" lvl="2" indent="-28575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15.1% of Regional Population in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D4F65-F069-424C-0DCE-FD8A10DB6E4D}"/>
              </a:ext>
            </a:extLst>
          </p:cNvPr>
          <p:cNvSpPr txBox="1"/>
          <p:nvPr/>
        </p:nvSpPr>
        <p:spPr>
          <a:xfrm>
            <a:off x="4137593" y="6393050"/>
            <a:ext cx="37594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CDC Wonder OKI Counties Natality 2014 – 2021</a:t>
            </a:r>
          </a:p>
          <a:p>
            <a:r>
              <a:rPr lang="en-US" sz="1100" dirty="0">
                <a:hlinkClick r:id="rId5"/>
              </a:rPr>
              <a:t>https://wonder.cdc.gov/controller/datarequest/D66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AD2B5-8B59-E652-4163-2E8CA57DDF8D}"/>
              </a:ext>
            </a:extLst>
          </p:cNvPr>
          <p:cNvSpPr txBox="1"/>
          <p:nvPr/>
        </p:nvSpPr>
        <p:spPr>
          <a:xfrm>
            <a:off x="7897091" y="6393039"/>
            <a:ext cx="3759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OKI Region Population by Age </a:t>
            </a:r>
          </a:p>
          <a:p>
            <a:r>
              <a:rPr lang="en-US" sz="1100" dirty="0"/>
              <a:t>2010 and 2020 ACS 5 Year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236B5F-6173-4FEC-959F-2920AC43B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095384"/>
              </p:ext>
            </p:extLst>
          </p:nvPr>
        </p:nvGraphicFramePr>
        <p:xfrm>
          <a:off x="743887" y="1561916"/>
          <a:ext cx="4275574" cy="249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242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5598"/>
          </a:xfrm>
        </p:spPr>
        <p:txBody>
          <a:bodyPr/>
          <a:lstStyle/>
          <a:p>
            <a:r>
              <a:rPr lang="en-US" sz="3200" dirty="0"/>
              <a:t>OKI Region Population Growth Hinderers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7F0D5-71CC-2239-4E36-BAAFA724D325}"/>
              </a:ext>
            </a:extLst>
          </p:cNvPr>
          <p:cNvSpPr txBox="1"/>
          <p:nvPr/>
        </p:nvSpPr>
        <p:spPr>
          <a:xfrm>
            <a:off x="187258" y="1190207"/>
            <a:ext cx="4384742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Increase in Crude Death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D906C-E196-3FFB-CC4D-C62264CF82B3}"/>
              </a:ext>
            </a:extLst>
          </p:cNvPr>
          <p:cNvSpPr txBox="1"/>
          <p:nvPr/>
        </p:nvSpPr>
        <p:spPr>
          <a:xfrm>
            <a:off x="6274021" y="1175670"/>
            <a:ext cx="4384742" cy="51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Rate of Natural Increase Slowing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2B4F4-AE86-C310-82CE-006B3B748A57}"/>
              </a:ext>
            </a:extLst>
          </p:cNvPr>
          <p:cNvSpPr txBox="1"/>
          <p:nvPr/>
        </p:nvSpPr>
        <p:spPr>
          <a:xfrm>
            <a:off x="187258" y="4207158"/>
            <a:ext cx="5584279" cy="20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Number of deaths increased by 4,552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COVID 19 deaths resulted in an increase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2022 National trends show a declining death rate, but still higher than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C0B66-1F51-7850-A940-3A61A6430701}"/>
              </a:ext>
            </a:extLst>
          </p:cNvPr>
          <p:cNvSpPr txBox="1"/>
          <p:nvPr/>
        </p:nvSpPr>
        <p:spPr>
          <a:xfrm>
            <a:off x="6264086" y="4207157"/>
            <a:ext cx="5584279" cy="20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Natural Increase decreased by 74%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Growth becoming more reliant on migration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21% of Growth in 2014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63% of Growth in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AD2B5-8B59-E652-4163-2E8CA57DDF8D}"/>
              </a:ext>
            </a:extLst>
          </p:cNvPr>
          <p:cNvSpPr txBox="1"/>
          <p:nvPr/>
        </p:nvSpPr>
        <p:spPr>
          <a:xfrm>
            <a:off x="7897091" y="6393038"/>
            <a:ext cx="2761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 Census Vintage Population Estimates Components of Change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6B8429-5307-494C-B444-7F764A6FF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55188"/>
              </p:ext>
            </p:extLst>
          </p:nvPr>
        </p:nvGraphicFramePr>
        <p:xfrm>
          <a:off x="722311" y="1571479"/>
          <a:ext cx="4174837" cy="25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FDD7BB-390D-4601-8A5F-515FA97CC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673212"/>
              </p:ext>
            </p:extLst>
          </p:nvPr>
        </p:nvGraphicFramePr>
        <p:xfrm>
          <a:off x="6851178" y="1571478"/>
          <a:ext cx="4174837" cy="25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06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2F4A-DE6E-71FA-CFF3-436BB70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257731" cy="1584804"/>
          </a:xfrm>
        </p:spPr>
        <p:txBody>
          <a:bodyPr/>
          <a:lstStyle/>
          <a:p>
            <a:r>
              <a:rPr lang="en-US" sz="2400" dirty="0"/>
              <a:t>OKI Region</a:t>
            </a:r>
            <a:br>
              <a:rPr lang="en-US" sz="2400" dirty="0"/>
            </a:br>
            <a:r>
              <a:rPr lang="en-US" sz="2400" dirty="0"/>
              <a:t>Percent Population </a:t>
            </a:r>
            <a:br>
              <a:rPr lang="en-US" sz="2400" dirty="0"/>
            </a:br>
            <a:r>
              <a:rPr lang="en-US" sz="2400" dirty="0"/>
              <a:t>Change 2010 - 2020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8E566-96CE-1560-1524-512FAE5D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9"/>
          <a:stretch/>
        </p:blipFill>
        <p:spPr>
          <a:xfrm>
            <a:off x="0" y="6221506"/>
            <a:ext cx="12185904" cy="6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7FBE5-F1C1-8076-8CF1-67E6AE7B0E20}"/>
              </a:ext>
            </a:extLst>
          </p:cNvPr>
          <p:cNvSpPr txBox="1"/>
          <p:nvPr/>
        </p:nvSpPr>
        <p:spPr>
          <a:xfrm>
            <a:off x="4137592" y="6393050"/>
            <a:ext cx="6401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 Census Bureau, 2010 and 2020 PL 94-171 Redistricting Data, Total Population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2754" r="7369" b="1159"/>
          <a:stretch/>
        </p:blipFill>
        <p:spPr>
          <a:xfrm>
            <a:off x="4552122" y="0"/>
            <a:ext cx="7639878" cy="6222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54BE28-7A8F-7440-B829-80C31356B3DA}"/>
              </a:ext>
            </a:extLst>
          </p:cNvPr>
          <p:cNvSpPr txBox="1"/>
          <p:nvPr/>
        </p:nvSpPr>
        <p:spPr>
          <a:xfrm>
            <a:off x="8995145" y="4943932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Campbell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A7301-8B7B-32CE-0176-C162608F5439}"/>
              </a:ext>
            </a:extLst>
          </p:cNvPr>
          <p:cNvSpPr txBox="1"/>
          <p:nvPr/>
        </p:nvSpPr>
        <p:spPr>
          <a:xfrm>
            <a:off x="7848377" y="5245135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Kenton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A82DE-A490-4110-F7BB-887FDC37D724}"/>
              </a:ext>
            </a:extLst>
          </p:cNvPr>
          <p:cNvSpPr txBox="1"/>
          <p:nvPr/>
        </p:nvSpPr>
        <p:spPr>
          <a:xfrm>
            <a:off x="10208249" y="3298195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Clermont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D0641-CD96-4748-1D6C-CB1B9E343C05}"/>
              </a:ext>
            </a:extLst>
          </p:cNvPr>
          <p:cNvSpPr txBox="1"/>
          <p:nvPr/>
        </p:nvSpPr>
        <p:spPr>
          <a:xfrm>
            <a:off x="9983972" y="635348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Warren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065DE-4111-D7F5-9157-4D86067B9964}"/>
              </a:ext>
            </a:extLst>
          </p:cNvPr>
          <p:cNvSpPr txBox="1"/>
          <p:nvPr/>
        </p:nvSpPr>
        <p:spPr>
          <a:xfrm>
            <a:off x="7545572" y="452718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Butler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6FD2F-1A7A-DFCE-BDAE-B182C763E6E3}"/>
              </a:ext>
            </a:extLst>
          </p:cNvPr>
          <p:cNvSpPr txBox="1"/>
          <p:nvPr/>
        </p:nvSpPr>
        <p:spPr>
          <a:xfrm>
            <a:off x="7848377" y="2552053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Hamilton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6B947-E84A-B954-2E32-7E401DB6EA11}"/>
              </a:ext>
            </a:extLst>
          </p:cNvPr>
          <p:cNvSpPr txBox="1"/>
          <p:nvPr/>
        </p:nvSpPr>
        <p:spPr>
          <a:xfrm>
            <a:off x="5567917" y="2985097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Dearborn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68B27-5443-8C35-5F02-94181B321AC9}"/>
              </a:ext>
            </a:extLst>
          </p:cNvPr>
          <p:cNvSpPr txBox="1"/>
          <p:nvPr/>
        </p:nvSpPr>
        <p:spPr>
          <a:xfrm>
            <a:off x="6403567" y="4341691"/>
            <a:ext cx="197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</a:schemeClr>
                </a:solidFill>
                <a:effectLst>
                  <a:glow rad="63500">
                    <a:schemeClr val="tx1">
                      <a:alpha val="90000"/>
                    </a:schemeClr>
                  </a:glow>
                </a:effectLst>
              </a:rPr>
              <a:t>Boone</a:t>
            </a:r>
          </a:p>
        </p:txBody>
      </p:sp>
    </p:spTree>
    <p:extLst>
      <p:ext uri="{BB962C8B-B14F-4D97-AF65-F5344CB8AC3E}">
        <p14:creationId xmlns:p14="http://schemas.microsoft.com/office/powerpoint/2010/main" val="3039815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6976</TotalTime>
  <Words>779</Words>
  <Application>Microsoft Office PowerPoint</Application>
  <PresentationFormat>Widescreen</PresentationFormat>
  <Paragraphs>202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Source Sans Pro</vt:lpstr>
      <vt:lpstr>Wingdings 3</vt:lpstr>
      <vt:lpstr>Ion</vt:lpstr>
      <vt:lpstr>PowerPoint Presentation</vt:lpstr>
      <vt:lpstr>Background</vt:lpstr>
      <vt:lpstr>OKI Region Population Growth Facilitators</vt:lpstr>
      <vt:lpstr>OKI Region Population Growth Facilitators</vt:lpstr>
      <vt:lpstr>OKI Region Population Growth Facilitators</vt:lpstr>
      <vt:lpstr>OKI Region Population Growth Hinderers</vt:lpstr>
      <vt:lpstr>OKI Region Population Growth Hinderers</vt:lpstr>
      <vt:lpstr>OKI Region Population Growth Hinderers</vt:lpstr>
      <vt:lpstr>OKI Region Percent Population  Change 2010 - 2020</vt:lpstr>
      <vt:lpstr>OKI Region Ongoing Residential Developments</vt:lpstr>
      <vt:lpstr>OKI Region Projected Change 2020 to 2030</vt:lpstr>
      <vt:lpstr>Summary</vt:lpstr>
      <vt:lpstr>Request for 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Sized for Widescreen</dc:title>
  <dc:creator>Microsoft Office User</dc:creator>
  <cp:lastModifiedBy>Michael Outrich</cp:lastModifiedBy>
  <cp:revision>94</cp:revision>
  <dcterms:created xsi:type="dcterms:W3CDTF">2019-10-31T01:10:29Z</dcterms:created>
  <dcterms:modified xsi:type="dcterms:W3CDTF">2023-04-25T19:28:51Z</dcterms:modified>
</cp:coreProperties>
</file>