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6"/>
  </p:notesMasterIdLst>
  <p:sldIdLst>
    <p:sldId id="256" r:id="rId5"/>
    <p:sldId id="325" r:id="rId6"/>
    <p:sldId id="293" r:id="rId7"/>
    <p:sldId id="303" r:id="rId8"/>
    <p:sldId id="329" r:id="rId9"/>
    <p:sldId id="305" r:id="rId10"/>
    <p:sldId id="318" r:id="rId11"/>
    <p:sldId id="321" r:id="rId12"/>
    <p:sldId id="298" r:id="rId13"/>
    <p:sldId id="297" r:id="rId14"/>
    <p:sldId id="320" r:id="rId15"/>
    <p:sldId id="306" r:id="rId16"/>
    <p:sldId id="319" r:id="rId17"/>
    <p:sldId id="322" r:id="rId18"/>
    <p:sldId id="308" r:id="rId19"/>
    <p:sldId id="323" r:id="rId20"/>
    <p:sldId id="326" r:id="rId21"/>
    <p:sldId id="328" r:id="rId22"/>
    <p:sldId id="330" r:id="rId23"/>
    <p:sldId id="331" r:id="rId24"/>
    <p:sldId id="291" r:id="rId25"/>
  </p:sldIdLst>
  <p:sldSz cx="12192000" cy="6858000"/>
  <p:notesSz cx="7023100" cy="9309100"/>
  <p:embeddedFontLst>
    <p:embeddedFont>
      <p:font typeface="Arial Narrow" panose="020B0606020202030204" pitchFamily="34" charset="0"/>
      <p:regular r:id="rId27"/>
      <p:bold r:id="rId28"/>
      <p:italic r:id="rId29"/>
      <p:boldItalic r:id="rId30"/>
    </p:embeddedFon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Proxima Nova Rg" panose="0200050603000002000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DCA39F-C7A2-F427-8CC3-4D495AF65FE1}" name="Stringer, William" initials="SW" userId="S::wstringer@structurepoint.com::02857947-0719-4721-af2c-604c0c654dfd" providerId="AD"/>
  <p188:author id="{0D6E5CD8-DE67-DB4D-60D6-67AE3AEA684B}" name="Burry, Hannah" initials="BH" userId="S::hburry@structurepoint.com::5cf3ddb3-2229-441d-9251-835b859564c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42F"/>
    <a:srgbClr val="0076C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71563" autoAdjust="0"/>
  </p:normalViewPr>
  <p:slideViewPr>
    <p:cSldViewPr snapToGrid="0" showGuides="1">
      <p:cViewPr varScale="1">
        <p:scale>
          <a:sx n="48" d="100"/>
          <a:sy n="48" d="100"/>
        </p:scale>
        <p:origin x="1288" y="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85D08773-9A7A-420C-8ACC-C97C8CDE55CA}" type="datetimeFigureOut">
              <a:rPr lang="en-US" smtClean="0"/>
              <a:t>3/6/2023</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BC42A7F1-7273-469F-AFEA-331A2298D072}" type="slidenum">
              <a:rPr lang="en-US" smtClean="0"/>
              <a:t>‹#›</a:t>
            </a:fld>
            <a:endParaRPr lang="en-US" dirty="0"/>
          </a:p>
        </p:txBody>
      </p:sp>
    </p:spTree>
    <p:extLst>
      <p:ext uri="{BB962C8B-B14F-4D97-AF65-F5344CB8AC3E}">
        <p14:creationId xmlns:p14="http://schemas.microsoft.com/office/powerpoint/2010/main" val="374711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American Structurepoint is a multi-disciplined design consultant that worked extensively with the City of Blue Ash to deliver this project.</a:t>
            </a:r>
          </a:p>
          <a:p>
            <a:endParaRPr lang="en-US" dirty="0"/>
          </a:p>
        </p:txBody>
      </p:sp>
      <p:sp>
        <p:nvSpPr>
          <p:cNvPr id="4" name="Slide Number Placeholder 3"/>
          <p:cNvSpPr>
            <a:spLocks noGrp="1"/>
          </p:cNvSpPr>
          <p:nvPr>
            <p:ph type="sldNum" sz="quarter" idx="5"/>
          </p:nvPr>
        </p:nvSpPr>
        <p:spPr/>
        <p:txBody>
          <a:bodyPr/>
          <a:lstStyle/>
          <a:p>
            <a:fld id="{BC42A7F1-7273-469F-AFEA-331A2298D072}" type="slidenum">
              <a:rPr lang="en-US" smtClean="0"/>
              <a:t>1</a:t>
            </a:fld>
            <a:endParaRPr lang="en-US" dirty="0"/>
          </a:p>
        </p:txBody>
      </p:sp>
    </p:spTree>
    <p:extLst>
      <p:ext uri="{BB962C8B-B14F-4D97-AF65-F5344CB8AC3E}">
        <p14:creationId xmlns:p14="http://schemas.microsoft.com/office/powerpoint/2010/main" val="2212135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dirty="0"/>
              <a:t>We had studied the corridor extensively and really believed in our solution. </a:t>
            </a:r>
          </a:p>
          <a:p>
            <a:pPr marL="174982" indent="-174982">
              <a:buFont typeface="Arial" panose="020B0604020202020204" pitchFamily="34" charset="0"/>
              <a:buChar char="•"/>
            </a:pPr>
            <a:r>
              <a:rPr lang="en-US" dirty="0"/>
              <a:t>The City of Blue Ash believed in the project. Public Works Director Gordon Perry was a staunch supporter and driver of the project. </a:t>
            </a:r>
          </a:p>
          <a:p>
            <a:pPr marL="174982" indent="-174982">
              <a:buFont typeface="Arial" panose="020B0604020202020204" pitchFamily="34" charset="0"/>
              <a:buChar char="•"/>
            </a:pPr>
            <a:r>
              <a:rPr lang="en-US" dirty="0"/>
              <a:t>But we needed some financial assistance to bring this to life. </a:t>
            </a:r>
          </a:p>
          <a:p>
            <a:pPr marL="174982" indent="-174982">
              <a:buFont typeface="Arial" panose="020B0604020202020204" pitchFamily="34" charset="0"/>
              <a:buChar char="•"/>
            </a:pPr>
            <a:r>
              <a:rPr lang="en-US" dirty="0"/>
              <a:t>We found a great partner in OKI to help us navigate the funding process and identify categories that we would show strongly. </a:t>
            </a:r>
          </a:p>
        </p:txBody>
      </p:sp>
      <p:sp>
        <p:nvSpPr>
          <p:cNvPr id="4" name="Slide Number Placeholder 3"/>
          <p:cNvSpPr>
            <a:spLocks noGrp="1"/>
          </p:cNvSpPr>
          <p:nvPr>
            <p:ph type="sldNum" sz="quarter" idx="5"/>
          </p:nvPr>
        </p:nvSpPr>
        <p:spPr/>
        <p:txBody>
          <a:bodyPr/>
          <a:lstStyle/>
          <a:p>
            <a:fld id="{BC42A7F1-7273-469F-AFEA-331A2298D072}" type="slidenum">
              <a:rPr lang="en-US" smtClean="0"/>
              <a:t>10</a:t>
            </a:fld>
            <a:endParaRPr lang="en-US" dirty="0"/>
          </a:p>
        </p:txBody>
      </p:sp>
    </p:spTree>
    <p:extLst>
      <p:ext uri="{BB962C8B-B14F-4D97-AF65-F5344CB8AC3E}">
        <p14:creationId xmlns:p14="http://schemas.microsoft.com/office/powerpoint/2010/main" val="2335987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42A7F1-7273-469F-AFEA-331A2298D072}" type="slidenum">
              <a:rPr lang="en-US" smtClean="0"/>
              <a:t>11</a:t>
            </a:fld>
            <a:endParaRPr lang="en-US" dirty="0"/>
          </a:p>
        </p:txBody>
      </p:sp>
    </p:spTree>
    <p:extLst>
      <p:ext uri="{BB962C8B-B14F-4D97-AF65-F5344CB8AC3E}">
        <p14:creationId xmlns:p14="http://schemas.microsoft.com/office/powerpoint/2010/main" val="469317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dirty="0"/>
              <a:t>So, we set a schedule. </a:t>
            </a:r>
          </a:p>
          <a:p>
            <a:pPr marL="174982" indent="-174982">
              <a:buFont typeface="Arial" panose="020B0604020202020204" pitchFamily="34" charset="0"/>
              <a:buChar char="•"/>
            </a:pPr>
            <a:r>
              <a:rPr lang="en-US" dirty="0"/>
              <a:t>The bulk of the detailed design would take place between 2018 and 2020</a:t>
            </a:r>
          </a:p>
          <a:p>
            <a:pPr marL="174982" indent="-174982">
              <a:buFont typeface="Arial" panose="020B0604020202020204" pitchFamily="34" charset="0"/>
              <a:buChar char="•"/>
            </a:pPr>
            <a:r>
              <a:rPr lang="en-US" dirty="0"/>
              <a:t>Construction would kick off in late 2021 and wrap up in early 2023. </a:t>
            </a:r>
          </a:p>
        </p:txBody>
      </p:sp>
      <p:sp>
        <p:nvSpPr>
          <p:cNvPr id="4" name="Slide Number Placeholder 3"/>
          <p:cNvSpPr>
            <a:spLocks noGrp="1"/>
          </p:cNvSpPr>
          <p:nvPr>
            <p:ph type="sldNum" sz="quarter" idx="5"/>
          </p:nvPr>
        </p:nvSpPr>
        <p:spPr/>
        <p:txBody>
          <a:bodyPr/>
          <a:lstStyle/>
          <a:p>
            <a:fld id="{BC42A7F1-7273-469F-AFEA-331A2298D072}" type="slidenum">
              <a:rPr lang="en-US" smtClean="0"/>
              <a:t>12</a:t>
            </a:fld>
            <a:endParaRPr lang="en-US" dirty="0"/>
          </a:p>
        </p:txBody>
      </p:sp>
    </p:spTree>
    <p:extLst>
      <p:ext uri="{BB962C8B-B14F-4D97-AF65-F5344CB8AC3E}">
        <p14:creationId xmlns:p14="http://schemas.microsoft.com/office/powerpoint/2010/main" val="355338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project was funded and the schedule was set, Blue Ash went back to public engagement with education initiatives. </a:t>
            </a:r>
          </a:p>
          <a:p>
            <a:endParaRPr lang="en-US" dirty="0"/>
          </a:p>
          <a:p>
            <a:r>
              <a:rPr lang="en-US" dirty="0"/>
              <a:t>Blue Ash had a multi-lane roundabout painted in the parking lot at Summit park at a scale appropriate for Golf Carts. During events, the public could experience the from a real world driver’s point of view. </a:t>
            </a:r>
          </a:p>
          <a:p>
            <a:endParaRPr lang="en-US" dirty="0"/>
          </a:p>
          <a:p>
            <a:r>
              <a:rPr lang="en-US" dirty="0"/>
              <a:t>We even had a multi-lane roundabout 3-D printed appropriate for match box cars to further teach the rules of the road. </a:t>
            </a:r>
          </a:p>
          <a:p>
            <a:endParaRPr lang="en-US" dirty="0"/>
          </a:p>
        </p:txBody>
      </p:sp>
      <p:sp>
        <p:nvSpPr>
          <p:cNvPr id="4" name="Slide Number Placeholder 3"/>
          <p:cNvSpPr>
            <a:spLocks noGrp="1"/>
          </p:cNvSpPr>
          <p:nvPr>
            <p:ph type="sldNum" sz="quarter" idx="5"/>
          </p:nvPr>
        </p:nvSpPr>
        <p:spPr/>
        <p:txBody>
          <a:bodyPr/>
          <a:lstStyle/>
          <a:p>
            <a:fld id="{BC42A7F1-7273-469F-AFEA-331A2298D072}" type="slidenum">
              <a:rPr lang="en-US" smtClean="0"/>
              <a:t>13</a:t>
            </a:fld>
            <a:endParaRPr lang="en-US" dirty="0"/>
          </a:p>
        </p:txBody>
      </p:sp>
    </p:spTree>
    <p:extLst>
      <p:ext uri="{BB962C8B-B14F-4D97-AF65-F5344CB8AC3E}">
        <p14:creationId xmlns:p14="http://schemas.microsoft.com/office/powerpoint/2010/main" val="89902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42A7F1-7273-469F-AFEA-331A2298D072}" type="slidenum">
              <a:rPr lang="en-US" smtClean="0"/>
              <a:t>14</a:t>
            </a:fld>
            <a:endParaRPr lang="en-US" dirty="0"/>
          </a:p>
        </p:txBody>
      </p:sp>
    </p:spTree>
    <p:extLst>
      <p:ext uri="{BB962C8B-B14F-4D97-AF65-F5344CB8AC3E}">
        <p14:creationId xmlns:p14="http://schemas.microsoft.com/office/powerpoint/2010/main" val="3090219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photos are from a panoramic construction camera the City had installed on Hunt Road to oversee the project.</a:t>
            </a:r>
          </a:p>
        </p:txBody>
      </p:sp>
      <p:sp>
        <p:nvSpPr>
          <p:cNvPr id="4" name="Slide Number Placeholder 3"/>
          <p:cNvSpPr>
            <a:spLocks noGrp="1"/>
          </p:cNvSpPr>
          <p:nvPr>
            <p:ph type="sldNum" sz="quarter" idx="5"/>
          </p:nvPr>
        </p:nvSpPr>
        <p:spPr/>
        <p:txBody>
          <a:bodyPr/>
          <a:lstStyle/>
          <a:p>
            <a:fld id="{BC42A7F1-7273-469F-AFEA-331A2298D072}" type="slidenum">
              <a:rPr lang="en-US" smtClean="0"/>
              <a:t>15</a:t>
            </a:fld>
            <a:endParaRPr lang="en-US" dirty="0"/>
          </a:p>
        </p:txBody>
      </p:sp>
    </p:spTree>
    <p:extLst>
      <p:ext uri="{BB962C8B-B14F-4D97-AF65-F5344CB8AC3E}">
        <p14:creationId xmlns:p14="http://schemas.microsoft.com/office/powerpoint/2010/main" val="940849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overhead drone photo with a similar orientation to rendering.</a:t>
            </a:r>
          </a:p>
        </p:txBody>
      </p:sp>
      <p:sp>
        <p:nvSpPr>
          <p:cNvPr id="4" name="Slide Number Placeholder 3"/>
          <p:cNvSpPr>
            <a:spLocks noGrp="1"/>
          </p:cNvSpPr>
          <p:nvPr>
            <p:ph type="sldNum" sz="quarter" idx="5"/>
          </p:nvPr>
        </p:nvSpPr>
        <p:spPr/>
        <p:txBody>
          <a:bodyPr/>
          <a:lstStyle/>
          <a:p>
            <a:fld id="{BC42A7F1-7273-469F-AFEA-331A2298D072}" type="slidenum">
              <a:rPr lang="en-US" smtClean="0"/>
              <a:t>16</a:t>
            </a:fld>
            <a:endParaRPr lang="en-US" dirty="0"/>
          </a:p>
        </p:txBody>
      </p:sp>
    </p:spTree>
    <p:extLst>
      <p:ext uri="{BB962C8B-B14F-4D97-AF65-F5344CB8AC3E}">
        <p14:creationId xmlns:p14="http://schemas.microsoft.com/office/powerpoint/2010/main" val="580530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we seeing so far?</a:t>
            </a:r>
          </a:p>
        </p:txBody>
      </p:sp>
      <p:sp>
        <p:nvSpPr>
          <p:cNvPr id="4" name="Slide Number Placeholder 3"/>
          <p:cNvSpPr>
            <a:spLocks noGrp="1"/>
          </p:cNvSpPr>
          <p:nvPr>
            <p:ph type="sldNum" sz="quarter" idx="5"/>
          </p:nvPr>
        </p:nvSpPr>
        <p:spPr/>
        <p:txBody>
          <a:bodyPr/>
          <a:lstStyle/>
          <a:p>
            <a:fld id="{BC42A7F1-7273-469F-AFEA-331A2298D072}" type="slidenum">
              <a:rPr lang="en-US" smtClean="0"/>
              <a:t>17</a:t>
            </a:fld>
            <a:endParaRPr lang="en-US" dirty="0"/>
          </a:p>
        </p:txBody>
      </p:sp>
    </p:spTree>
    <p:extLst>
      <p:ext uri="{BB962C8B-B14F-4D97-AF65-F5344CB8AC3E}">
        <p14:creationId xmlns:p14="http://schemas.microsoft.com/office/powerpoint/2010/main" val="1010129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shot from around 8 am this past Thursday</a:t>
            </a:r>
          </a:p>
        </p:txBody>
      </p:sp>
      <p:sp>
        <p:nvSpPr>
          <p:cNvPr id="4" name="Slide Number Placeholder 3"/>
          <p:cNvSpPr>
            <a:spLocks noGrp="1"/>
          </p:cNvSpPr>
          <p:nvPr>
            <p:ph type="sldNum" sz="quarter" idx="5"/>
          </p:nvPr>
        </p:nvSpPr>
        <p:spPr/>
        <p:txBody>
          <a:bodyPr/>
          <a:lstStyle/>
          <a:p>
            <a:fld id="{BC42A7F1-7273-469F-AFEA-331A2298D072}" type="slidenum">
              <a:rPr lang="en-US" smtClean="0"/>
              <a:t>18</a:t>
            </a:fld>
            <a:endParaRPr lang="en-US" dirty="0"/>
          </a:p>
        </p:txBody>
      </p:sp>
    </p:spTree>
    <p:extLst>
      <p:ext uri="{BB962C8B-B14F-4D97-AF65-F5344CB8AC3E}">
        <p14:creationId xmlns:p14="http://schemas.microsoft.com/office/powerpoint/2010/main" val="2637388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shot from 5 pm this past Thursday. </a:t>
            </a:r>
          </a:p>
        </p:txBody>
      </p:sp>
      <p:sp>
        <p:nvSpPr>
          <p:cNvPr id="4" name="Slide Number Placeholder 3"/>
          <p:cNvSpPr>
            <a:spLocks noGrp="1"/>
          </p:cNvSpPr>
          <p:nvPr>
            <p:ph type="sldNum" sz="quarter" idx="5"/>
          </p:nvPr>
        </p:nvSpPr>
        <p:spPr/>
        <p:txBody>
          <a:bodyPr/>
          <a:lstStyle/>
          <a:p>
            <a:fld id="{BC42A7F1-7273-469F-AFEA-331A2298D072}" type="slidenum">
              <a:rPr lang="en-US" smtClean="0"/>
              <a:t>19</a:t>
            </a:fld>
            <a:endParaRPr lang="en-US" dirty="0"/>
          </a:p>
        </p:txBody>
      </p:sp>
    </p:spTree>
    <p:extLst>
      <p:ext uri="{BB962C8B-B14F-4D97-AF65-F5344CB8AC3E}">
        <p14:creationId xmlns:p14="http://schemas.microsoft.com/office/powerpoint/2010/main" val="761144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42A7F1-7273-469F-AFEA-331A2298D072}" type="slidenum">
              <a:rPr lang="en-US" smtClean="0"/>
              <a:t>2</a:t>
            </a:fld>
            <a:endParaRPr lang="en-US" dirty="0"/>
          </a:p>
        </p:txBody>
      </p:sp>
    </p:spTree>
    <p:extLst>
      <p:ext uri="{BB962C8B-B14F-4D97-AF65-F5344CB8AC3E}">
        <p14:creationId xmlns:p14="http://schemas.microsoft.com/office/powerpoint/2010/main" val="1048833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Vehicle queues are down. Things are moving steadily. It seems like the traffic calming is working. </a:t>
            </a:r>
          </a:p>
          <a:p>
            <a:endParaRPr lang="en-US" dirty="0"/>
          </a:p>
          <a:p>
            <a:r>
              <a:rPr lang="en-US" dirty="0"/>
              <a:t>The city of Blue Ash will perform a full traffic analysis in the corridor once the 3-roundabout system is constructed after the driver acclimation period. </a:t>
            </a:r>
          </a:p>
          <a:p>
            <a:endParaRPr lang="en-US" dirty="0"/>
          </a:p>
          <a:p>
            <a:r>
              <a:rPr lang="en-US" dirty="0"/>
              <a:t>More comfortable to walk and drive. You aren’t worried about an unexpected aggressive maneuver when the light changes or at a business driveway. </a:t>
            </a:r>
          </a:p>
          <a:p>
            <a:endParaRPr lang="en-US" dirty="0"/>
          </a:p>
          <a:p>
            <a:r>
              <a:rPr lang="en-US" dirty="0"/>
              <a:t>The corridor is also aesthetically improved. The lighting and sidewalks are a definite enhancement. . There are landscape plans for the roundabout center circles. </a:t>
            </a:r>
          </a:p>
          <a:p>
            <a:endParaRPr lang="en-US" dirty="0"/>
          </a:p>
          <a:p>
            <a:r>
              <a:rPr lang="en-US" dirty="0"/>
              <a:t>There are also reinvestments plans for the Kohl’s parcel too. So, Blue Ash is already seeing some economic benefit from their investment.   </a:t>
            </a:r>
          </a:p>
        </p:txBody>
      </p:sp>
      <p:sp>
        <p:nvSpPr>
          <p:cNvPr id="4" name="Slide Number Placeholder 3"/>
          <p:cNvSpPr>
            <a:spLocks noGrp="1"/>
          </p:cNvSpPr>
          <p:nvPr>
            <p:ph type="sldNum" sz="quarter" idx="5"/>
          </p:nvPr>
        </p:nvSpPr>
        <p:spPr/>
        <p:txBody>
          <a:bodyPr/>
          <a:lstStyle/>
          <a:p>
            <a:fld id="{BC42A7F1-7273-469F-AFEA-331A2298D072}" type="slidenum">
              <a:rPr lang="en-US" smtClean="0"/>
              <a:t>20</a:t>
            </a:fld>
            <a:endParaRPr lang="en-US" dirty="0"/>
          </a:p>
        </p:txBody>
      </p:sp>
    </p:spTree>
    <p:extLst>
      <p:ext uri="{BB962C8B-B14F-4D97-AF65-F5344CB8AC3E}">
        <p14:creationId xmlns:p14="http://schemas.microsoft.com/office/powerpoint/2010/main" val="3671177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I am Craig Litmer with American Structurepoint. It was very rewarding to see this project come to life, and a prime example of how funding can fix congestion and safety issue. Again, I’d like to thank OKI for being a great partner in navigating the funding process, and the City of Blue Ash for being an insightful, dedicated client to work with. </a:t>
            </a:r>
          </a:p>
        </p:txBody>
      </p:sp>
      <p:sp>
        <p:nvSpPr>
          <p:cNvPr id="4" name="Slide Number Placeholder 3"/>
          <p:cNvSpPr>
            <a:spLocks noGrp="1"/>
          </p:cNvSpPr>
          <p:nvPr>
            <p:ph type="sldNum" sz="quarter" idx="5"/>
          </p:nvPr>
        </p:nvSpPr>
        <p:spPr/>
        <p:txBody>
          <a:bodyPr/>
          <a:lstStyle/>
          <a:p>
            <a:fld id="{BC42A7F1-7273-469F-AFEA-331A2298D072}" type="slidenum">
              <a:rPr lang="en-US" smtClean="0"/>
              <a:t>21</a:t>
            </a:fld>
            <a:endParaRPr lang="en-US" dirty="0"/>
          </a:p>
        </p:txBody>
      </p:sp>
    </p:spTree>
    <p:extLst>
      <p:ext uri="{BB962C8B-B14F-4D97-AF65-F5344CB8AC3E}">
        <p14:creationId xmlns:p14="http://schemas.microsoft.com/office/powerpoint/2010/main" val="3992561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dirty="0"/>
              <a:t>Blue Ash is a northeast suburb in Cincinnati. </a:t>
            </a:r>
          </a:p>
          <a:p>
            <a:pPr marL="174982" indent="-174982">
              <a:buFont typeface="Arial" panose="020B0604020202020204" pitchFamily="34" charset="0"/>
              <a:buChar char="•"/>
            </a:pPr>
            <a:r>
              <a:rPr lang="en-US" dirty="0"/>
              <a:t>Hunt Rd and Plainfield Rd intersection that was the keystone of this project is located between the SR-126 split ramp interchange. This unique layout has the westbound exit and entry ramps about ½ mile apart.</a:t>
            </a:r>
          </a:p>
          <a:p>
            <a:pPr marL="174982" indent="-174982">
              <a:buFont typeface="Arial" panose="020B0604020202020204" pitchFamily="34" charset="0"/>
              <a:buChar char="•"/>
            </a:pPr>
            <a:r>
              <a:rPr lang="en-US" dirty="0"/>
              <a:t>The Plainfield corridor carries 30,000 </a:t>
            </a:r>
            <a:r>
              <a:rPr lang="en-US" dirty="0" err="1"/>
              <a:t>veh</a:t>
            </a:r>
            <a:r>
              <a:rPr lang="en-US" dirty="0"/>
              <a:t> per day. With a population of 12,000, this truly is a commuter corridor, heavy peak hour traffic distributions in the AM and PM. </a:t>
            </a:r>
          </a:p>
        </p:txBody>
      </p:sp>
      <p:sp>
        <p:nvSpPr>
          <p:cNvPr id="4" name="Slide Number Placeholder 3"/>
          <p:cNvSpPr>
            <a:spLocks noGrp="1"/>
          </p:cNvSpPr>
          <p:nvPr>
            <p:ph type="sldNum" sz="quarter" idx="5"/>
          </p:nvPr>
        </p:nvSpPr>
        <p:spPr/>
        <p:txBody>
          <a:bodyPr/>
          <a:lstStyle/>
          <a:p>
            <a:fld id="{BC42A7F1-7273-469F-AFEA-331A2298D072}" type="slidenum">
              <a:rPr lang="en-US" smtClean="0"/>
              <a:t>3</a:t>
            </a:fld>
            <a:endParaRPr lang="en-US" dirty="0"/>
          </a:p>
        </p:txBody>
      </p:sp>
    </p:spTree>
    <p:extLst>
      <p:ext uri="{BB962C8B-B14F-4D97-AF65-F5344CB8AC3E}">
        <p14:creationId xmlns:p14="http://schemas.microsoft.com/office/powerpoint/2010/main" val="2895515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dirty="0"/>
              <a:t>There are a wide variety of users in this corridor. </a:t>
            </a:r>
          </a:p>
          <a:p>
            <a:pPr marL="174982" indent="-174982">
              <a:buFont typeface="Arial" panose="020B0604020202020204" pitchFamily="34" charset="0"/>
              <a:buChar char="•"/>
            </a:pPr>
            <a:r>
              <a:rPr lang="en-US" dirty="0"/>
              <a:t>Pedestrians—orthodox Jewish community walking to the synagogue that can’t touch ped push buttons</a:t>
            </a:r>
          </a:p>
          <a:p>
            <a:pPr marL="641600" lvl="1" indent="-174982">
              <a:buFont typeface="Arial" panose="020B0604020202020204" pitchFamily="34" charset="0"/>
              <a:buChar char="•"/>
            </a:pPr>
            <a:r>
              <a:rPr lang="en-US" dirty="0"/>
              <a:t>children crossing peppermill to go to school. </a:t>
            </a:r>
          </a:p>
          <a:p>
            <a:pPr marL="466618" lvl="1"/>
            <a:endParaRPr lang="en-US" dirty="0"/>
          </a:p>
          <a:p>
            <a:pPr marL="641600" lvl="1" indent="-174982">
              <a:buFont typeface="Arial" panose="020B0604020202020204" pitchFamily="34" charset="0"/>
              <a:buChar char="•"/>
            </a:pPr>
            <a:r>
              <a:rPr lang="en-US" dirty="0"/>
              <a:t>Vehicles - Commuters to work, Students driving to UC Blue Ash rushing for the 8am class, </a:t>
            </a:r>
          </a:p>
          <a:p>
            <a:pPr marL="641600" lvl="1" indent="-174982">
              <a:buFont typeface="Arial" panose="020B0604020202020204" pitchFamily="34" charset="0"/>
              <a:buChar char="•"/>
            </a:pPr>
            <a:r>
              <a:rPr lang="en-US" dirty="0"/>
              <a:t>tanker trucks swinging through the intersection to access the gas stations, </a:t>
            </a:r>
          </a:p>
          <a:p>
            <a:pPr marL="641600" lvl="1" indent="-174982">
              <a:buFont typeface="Arial" panose="020B0604020202020204" pitchFamily="34" charset="0"/>
              <a:buChar char="•"/>
            </a:pPr>
            <a:r>
              <a:rPr lang="en-US" dirty="0"/>
              <a:t>WB-67 interstate semi trucks going to restock Kroger, </a:t>
            </a:r>
          </a:p>
          <a:p>
            <a:pPr marL="641600" lvl="1" indent="-174982">
              <a:buFont typeface="Arial" panose="020B0604020202020204" pitchFamily="34" charset="0"/>
              <a:buChar char="•"/>
            </a:pPr>
            <a:r>
              <a:rPr lang="en-US" dirty="0"/>
              <a:t>school and metro buses, </a:t>
            </a:r>
          </a:p>
          <a:p>
            <a:pPr marL="641600" lvl="1" indent="-174982">
              <a:buFont typeface="Arial" panose="020B0604020202020204" pitchFamily="34" charset="0"/>
              <a:buChar char="•"/>
            </a:pPr>
            <a:r>
              <a:rPr lang="en-US" dirty="0"/>
              <a:t>an intersection over capacity, </a:t>
            </a:r>
          </a:p>
          <a:p>
            <a:pPr marL="641600" lvl="1" indent="-174982">
              <a:buFont typeface="Arial" panose="020B0604020202020204" pitchFamily="34" charset="0"/>
              <a:buChar char="•"/>
            </a:pPr>
            <a:r>
              <a:rPr lang="en-US" dirty="0"/>
              <a:t>unmanaged driveways on Hunt Road.   </a:t>
            </a:r>
          </a:p>
        </p:txBody>
      </p:sp>
      <p:sp>
        <p:nvSpPr>
          <p:cNvPr id="4" name="Slide Number Placeholder 3"/>
          <p:cNvSpPr>
            <a:spLocks noGrp="1"/>
          </p:cNvSpPr>
          <p:nvPr>
            <p:ph type="sldNum" sz="quarter" idx="5"/>
          </p:nvPr>
        </p:nvSpPr>
        <p:spPr/>
        <p:txBody>
          <a:bodyPr/>
          <a:lstStyle/>
          <a:p>
            <a:fld id="{BC42A7F1-7273-469F-AFEA-331A2298D072}" type="slidenum">
              <a:rPr lang="en-US" smtClean="0"/>
              <a:t>4</a:t>
            </a:fld>
            <a:endParaRPr lang="en-US" dirty="0"/>
          </a:p>
        </p:txBody>
      </p:sp>
    </p:spTree>
    <p:extLst>
      <p:ext uri="{BB962C8B-B14F-4D97-AF65-F5344CB8AC3E}">
        <p14:creationId xmlns:p14="http://schemas.microsoft.com/office/powerpoint/2010/main" val="1454672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these ingredients came together to produce the #12 most dangerous intersection in Ohio by crash rate. Not just Cincinnati, All of Ohio.</a:t>
            </a:r>
          </a:p>
          <a:p>
            <a:endParaRPr lang="en-US" dirty="0"/>
          </a:p>
          <a:p>
            <a:r>
              <a:rPr lang="en-US" dirty="0"/>
              <a:t>Even though Blue Ash has one of the lowest vacancy rates in the area, there were business vacancies in prominent locations in the corridor. Old Arby’s parcel and Marathon properties and the old K-mart building took years to redevelop into Kohl’s and Big Lots.</a:t>
            </a:r>
          </a:p>
          <a:p>
            <a:endParaRPr lang="en-US" dirty="0"/>
          </a:p>
          <a:p>
            <a:pPr defTabSz="933237">
              <a:defRPr/>
            </a:pPr>
            <a:r>
              <a:rPr lang="en-US" dirty="0"/>
              <a:t>The vacant Marathon station parking lot was a hot bed for criminal activity. </a:t>
            </a:r>
          </a:p>
          <a:p>
            <a:pPr defTabSz="933237">
              <a:defRPr/>
            </a:pPr>
            <a:endParaRPr lang="en-US" dirty="0"/>
          </a:p>
          <a:p>
            <a:pPr defTabSz="933237">
              <a:defRPr/>
            </a:pPr>
            <a:r>
              <a:rPr lang="en-US" dirty="0"/>
              <a:t>With all of these components, it was a corridor you held your breath and tried to make it thru.</a:t>
            </a:r>
          </a:p>
          <a:p>
            <a:pPr defTabSz="933237">
              <a:defRPr/>
            </a:pPr>
            <a:endParaRPr lang="en-US" dirty="0"/>
          </a:p>
          <a:p>
            <a:pPr defTabSz="933237">
              <a:defRPr/>
            </a:pPr>
            <a:r>
              <a:rPr lang="en-US" dirty="0"/>
              <a:t>But this is the heart of Blue Ash. </a:t>
            </a:r>
          </a:p>
          <a:p>
            <a:pPr defTabSz="933237">
              <a:defRPr/>
            </a:pPr>
            <a:endParaRPr lang="en-US" dirty="0"/>
          </a:p>
        </p:txBody>
      </p:sp>
      <p:sp>
        <p:nvSpPr>
          <p:cNvPr id="4" name="Slide Number Placeholder 3"/>
          <p:cNvSpPr>
            <a:spLocks noGrp="1"/>
          </p:cNvSpPr>
          <p:nvPr>
            <p:ph type="sldNum" sz="quarter" idx="5"/>
          </p:nvPr>
        </p:nvSpPr>
        <p:spPr/>
        <p:txBody>
          <a:bodyPr/>
          <a:lstStyle/>
          <a:p>
            <a:fld id="{BC42A7F1-7273-469F-AFEA-331A2298D072}" type="slidenum">
              <a:rPr lang="en-US" smtClean="0"/>
              <a:t>5</a:t>
            </a:fld>
            <a:endParaRPr lang="en-US" dirty="0"/>
          </a:p>
        </p:txBody>
      </p:sp>
    </p:spTree>
    <p:extLst>
      <p:ext uri="{BB962C8B-B14F-4D97-AF65-F5344CB8AC3E}">
        <p14:creationId xmlns:p14="http://schemas.microsoft.com/office/powerpoint/2010/main" val="285908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42A7F1-7273-469F-AFEA-331A2298D072}" type="slidenum">
              <a:rPr lang="en-US" smtClean="0"/>
              <a:t>6</a:t>
            </a:fld>
            <a:endParaRPr lang="en-US" dirty="0"/>
          </a:p>
        </p:txBody>
      </p:sp>
    </p:spTree>
    <p:extLst>
      <p:ext uri="{BB962C8B-B14F-4D97-AF65-F5344CB8AC3E}">
        <p14:creationId xmlns:p14="http://schemas.microsoft.com/office/powerpoint/2010/main" val="1556670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4982" indent="-174982" defTabSz="933237">
              <a:buFont typeface="Arial" panose="020B0604020202020204" pitchFamily="34" charset="0"/>
              <a:buChar char="•"/>
              <a:defRPr/>
            </a:pPr>
            <a:r>
              <a:rPr lang="en-US" dirty="0"/>
              <a:t>Met with stakeholders from local businesses, property owners, EMS, Sycamore school District, University of Cincinnati to see what improvements would directly benefit their facilities. With the variety of stakeholders in the area, public outreach would be critical.</a:t>
            </a:r>
          </a:p>
          <a:p>
            <a:pPr marL="174982" indent="-174982" defTabSz="933237">
              <a:buFont typeface="Arial" panose="020B0604020202020204" pitchFamily="34" charset="0"/>
              <a:buChar char="•"/>
              <a:defRPr/>
            </a:pPr>
            <a:endParaRPr lang="en-US" dirty="0"/>
          </a:p>
          <a:p>
            <a:pPr marL="174982" indent="-174982" defTabSz="933237">
              <a:buFont typeface="Arial" panose="020B0604020202020204" pitchFamily="34" charset="0"/>
              <a:buChar char="•"/>
              <a:defRPr/>
            </a:pPr>
            <a:r>
              <a:rPr lang="en-US" dirty="0"/>
              <a:t>Performed the safety study and audit. Modeled the existing traffic. </a:t>
            </a:r>
          </a:p>
          <a:p>
            <a:pPr defTabSz="933237">
              <a:defRPr/>
            </a:pPr>
            <a:endParaRPr lang="en-US" dirty="0"/>
          </a:p>
          <a:p>
            <a:pPr marL="174982" indent="-174982">
              <a:buFont typeface="Arial" panose="020B0604020202020204" pitchFamily="34" charset="0"/>
              <a:buChar char="•"/>
            </a:pPr>
            <a:r>
              <a:rPr lang="en-US" dirty="0"/>
              <a:t>Analysis of short term and long term theoretical solutions. Lane widening, signal improvements and roundabouts.</a:t>
            </a:r>
          </a:p>
          <a:p>
            <a:endParaRPr lang="en-US" dirty="0"/>
          </a:p>
          <a:p>
            <a:r>
              <a:rPr lang="en-US" dirty="0"/>
              <a:t>We looked at other places around the country to see what outside the box solutions communities have come up with that have measured results. </a:t>
            </a:r>
          </a:p>
          <a:p>
            <a:endParaRPr lang="en-US" dirty="0"/>
          </a:p>
          <a:p>
            <a:pPr defTabSz="933237">
              <a:defRPr/>
            </a:pPr>
            <a:r>
              <a:rPr lang="en-US" dirty="0"/>
              <a:t>With this information, we developed our concept a 3-roundabout system, 2 of them being of the multi-lane variety with access management along the entirety of Hunt Rd. Reducing rush hour queue lengths reduced by 95%, and $7M less expensive than traditional improvements. </a:t>
            </a:r>
          </a:p>
          <a:p>
            <a:pPr defTabSz="933237">
              <a:defRPr/>
            </a:pPr>
            <a:endParaRPr lang="en-US" dirty="0"/>
          </a:p>
          <a:p>
            <a:r>
              <a:rPr lang="en-US" dirty="0"/>
              <a:t>Engage the public. Its on their twice and its not an accident. Single lane roundabouts have their skeptics, but multi-lane roundabouts have more outspoken detractors. And there were businesses that felt that access management would block their entrances. So this outreach, listening to their concerns and providing information, knowing that some of the perception of the success of the project is public opinion.</a:t>
            </a:r>
          </a:p>
        </p:txBody>
      </p:sp>
      <p:sp>
        <p:nvSpPr>
          <p:cNvPr id="4" name="Slide Number Placeholder 3"/>
          <p:cNvSpPr>
            <a:spLocks noGrp="1"/>
          </p:cNvSpPr>
          <p:nvPr>
            <p:ph type="sldNum" sz="quarter" idx="5"/>
          </p:nvPr>
        </p:nvSpPr>
        <p:spPr/>
        <p:txBody>
          <a:bodyPr/>
          <a:lstStyle/>
          <a:p>
            <a:fld id="{BC42A7F1-7273-469F-AFEA-331A2298D072}" type="slidenum">
              <a:rPr lang="en-US" smtClean="0"/>
              <a:t>7</a:t>
            </a:fld>
            <a:endParaRPr lang="en-US" dirty="0"/>
          </a:p>
        </p:txBody>
      </p:sp>
    </p:spTree>
    <p:extLst>
      <p:ext uri="{BB962C8B-B14F-4D97-AF65-F5344CB8AC3E}">
        <p14:creationId xmlns:p14="http://schemas.microsoft.com/office/powerpoint/2010/main" val="2326272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Proposed rendering, a multi-lane roundabout. 3 roundabout system in the corridor, 2 of them multi lane with the largest at Hunt/Plainfield intersection. </a:t>
            </a:r>
          </a:p>
          <a:p>
            <a:endParaRPr lang="en-US" dirty="0"/>
          </a:p>
          <a:p>
            <a:pPr marL="291636" indent="-291636">
              <a:buFont typeface="Arial" panose="020B0604020202020204" pitchFamily="34" charset="0"/>
              <a:buChar char="•"/>
            </a:pPr>
            <a:r>
              <a:rPr lang="en-US" dirty="0"/>
              <a:t>Improved safety to both motorists and pedestrians</a:t>
            </a:r>
          </a:p>
          <a:p>
            <a:pPr marL="758255" lvl="1" indent="-291636">
              <a:buFont typeface="Arial" panose="020B0604020202020204" pitchFamily="34" charset="0"/>
              <a:buChar char="•"/>
            </a:pPr>
            <a:r>
              <a:rPr lang="en-US" dirty="0">
                <a:solidFill>
                  <a:srgbClr val="000000"/>
                </a:solidFill>
              </a:rPr>
              <a:t>New sidewalks</a:t>
            </a:r>
          </a:p>
          <a:p>
            <a:pPr marL="758255" lvl="1" indent="-291636">
              <a:buFont typeface="Arial" panose="020B0604020202020204" pitchFamily="34" charset="0"/>
              <a:buChar char="•"/>
            </a:pPr>
            <a:r>
              <a:rPr lang="en-US" dirty="0">
                <a:solidFill>
                  <a:srgbClr val="000000"/>
                </a:solidFill>
              </a:rPr>
              <a:t>Shorter pedestrian crossings</a:t>
            </a:r>
          </a:p>
          <a:p>
            <a:pPr marL="758255" lvl="1" indent="-291636">
              <a:buFont typeface="Arial" panose="020B0604020202020204" pitchFamily="34" charset="0"/>
              <a:buChar char="•"/>
            </a:pPr>
            <a:r>
              <a:rPr lang="en-US" dirty="0">
                <a:solidFill>
                  <a:srgbClr val="000000"/>
                </a:solidFill>
              </a:rPr>
              <a:t>Improved street lighting</a:t>
            </a:r>
          </a:p>
          <a:p>
            <a:pPr marL="758255" lvl="1" indent="-291636">
              <a:buFont typeface="Arial" panose="020B0604020202020204" pitchFamily="34" charset="0"/>
              <a:buChar char="•"/>
            </a:pPr>
            <a:r>
              <a:rPr lang="en-US" dirty="0">
                <a:solidFill>
                  <a:srgbClr val="000000"/>
                </a:solidFill>
              </a:rPr>
              <a:t>Reduced vehicular speeds</a:t>
            </a:r>
          </a:p>
          <a:p>
            <a:pPr marL="758255" lvl="1" indent="-291636">
              <a:buFont typeface="Arial" panose="020B0604020202020204" pitchFamily="34" charset="0"/>
              <a:buChar char="•"/>
            </a:pPr>
            <a:r>
              <a:rPr lang="en-US" dirty="0">
                <a:solidFill>
                  <a:srgbClr val="000000"/>
                </a:solidFill>
              </a:rPr>
              <a:t>Reduced conflict points for both pedestrians and motorists</a:t>
            </a:r>
          </a:p>
          <a:p>
            <a:pPr marL="758255" lvl="1" indent="-291636">
              <a:buFont typeface="Arial" panose="020B0604020202020204" pitchFamily="34" charset="0"/>
              <a:buChar char="•"/>
            </a:pPr>
            <a:r>
              <a:rPr lang="en-US" dirty="0">
                <a:solidFill>
                  <a:srgbClr val="000000"/>
                </a:solidFill>
              </a:rPr>
              <a:t>Access management along Hunt Rd to reduce left turning conflicts from driveways</a:t>
            </a:r>
            <a:endParaRPr lang="en-US" dirty="0"/>
          </a:p>
          <a:p>
            <a:endParaRPr lang="en-US" dirty="0"/>
          </a:p>
        </p:txBody>
      </p:sp>
      <p:sp>
        <p:nvSpPr>
          <p:cNvPr id="4" name="Slide Number Placeholder 3"/>
          <p:cNvSpPr>
            <a:spLocks noGrp="1"/>
          </p:cNvSpPr>
          <p:nvPr>
            <p:ph type="sldNum" sz="quarter" idx="5"/>
          </p:nvPr>
        </p:nvSpPr>
        <p:spPr/>
        <p:txBody>
          <a:bodyPr/>
          <a:lstStyle/>
          <a:p>
            <a:fld id="{BC42A7F1-7273-469F-AFEA-331A2298D072}" type="slidenum">
              <a:rPr lang="en-US" smtClean="0"/>
              <a:t>8</a:t>
            </a:fld>
            <a:endParaRPr lang="en-US" dirty="0"/>
          </a:p>
        </p:txBody>
      </p:sp>
    </p:spTree>
    <p:extLst>
      <p:ext uri="{BB962C8B-B14F-4D97-AF65-F5344CB8AC3E}">
        <p14:creationId xmlns:p14="http://schemas.microsoft.com/office/powerpoint/2010/main" val="630937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42A7F1-7273-469F-AFEA-331A2298D072}" type="slidenum">
              <a:rPr lang="en-US" smtClean="0"/>
              <a:t>9</a:t>
            </a:fld>
            <a:endParaRPr lang="en-US" dirty="0"/>
          </a:p>
        </p:txBody>
      </p:sp>
    </p:spTree>
    <p:extLst>
      <p:ext uri="{BB962C8B-B14F-4D97-AF65-F5344CB8AC3E}">
        <p14:creationId xmlns:p14="http://schemas.microsoft.com/office/powerpoint/2010/main" val="26529246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5642919" y="0"/>
            <a:ext cx="654908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p:cNvSpPr>
            <a:spLocks noGrp="1"/>
          </p:cNvSpPr>
          <p:nvPr>
            <p:ph type="subTitle" idx="1"/>
          </p:nvPr>
        </p:nvSpPr>
        <p:spPr>
          <a:xfrm>
            <a:off x="9353550" y="3448483"/>
            <a:ext cx="2591345" cy="1655762"/>
          </a:xfrm>
        </p:spPr>
        <p:txBody>
          <a:bodyPr/>
          <a:lstStyle>
            <a:lvl1pPr marL="0" indent="0" algn="r">
              <a:buNone/>
              <a:defRPr sz="2400">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p:cNvSpPr>
            <a:spLocks noGrp="1"/>
          </p:cNvSpPr>
          <p:nvPr>
            <p:ph type="ctrTitle" hasCustomPrompt="1"/>
          </p:nvPr>
        </p:nvSpPr>
        <p:spPr>
          <a:xfrm>
            <a:off x="385265" y="441236"/>
            <a:ext cx="5691685" cy="2566366"/>
          </a:xfrm>
        </p:spPr>
        <p:txBody>
          <a:bodyPr anchor="ctr" anchorCtr="0"/>
          <a:lstStyle>
            <a:lvl1pPr algn="l">
              <a:defRPr sz="6000" b="1">
                <a:solidFill>
                  <a:schemeClr val="tx1"/>
                </a:solidFill>
                <a:latin typeface="Arial Narrow" panose="020B0606020202030204" pitchFamily="34" charset="0"/>
              </a:defRPr>
            </a:lvl1pPr>
          </a:lstStyle>
          <a:p>
            <a:r>
              <a:rPr lang="en-US" dirty="0"/>
              <a:t>Click to Edit Master Title Style</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46178" y="5358063"/>
            <a:ext cx="2512518" cy="1099887"/>
          </a:xfrm>
          <a:prstGeom prst="rect">
            <a:avLst/>
          </a:prstGeom>
        </p:spPr>
      </p:pic>
    </p:spTree>
    <p:extLst>
      <p:ext uri="{BB962C8B-B14F-4D97-AF65-F5344CB8AC3E}">
        <p14:creationId xmlns:p14="http://schemas.microsoft.com/office/powerpoint/2010/main" val="1580483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371600"/>
            <a:ext cx="11582400" cy="4805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242258" y="6407734"/>
            <a:ext cx="2743200" cy="365125"/>
          </a:xfrm>
          <a:prstGeom prst="rect">
            <a:avLst/>
          </a:prstGeom>
        </p:spPr>
        <p:txBody>
          <a:bodyPr/>
          <a:lstStyle/>
          <a:p>
            <a:fld id="{6C1DF1E8-5CCD-472F-B90E-103FE788C609}" type="slidenum">
              <a:rPr lang="en-US" smtClean="0"/>
              <a:t>‹#›</a:t>
            </a:fld>
            <a:endParaRPr lang="en-US" dirty="0"/>
          </a:p>
        </p:txBody>
      </p:sp>
    </p:spTree>
    <p:extLst>
      <p:ext uri="{BB962C8B-B14F-4D97-AF65-F5344CB8AC3E}">
        <p14:creationId xmlns:p14="http://schemas.microsoft.com/office/powerpoint/2010/main" val="3197774536"/>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4800" y="1371600"/>
            <a:ext cx="56007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86500" y="1371600"/>
            <a:ext cx="56007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9242258" y="6407734"/>
            <a:ext cx="2743200" cy="365125"/>
          </a:xfrm>
          <a:prstGeom prst="rect">
            <a:avLst/>
          </a:prstGeom>
        </p:spPr>
        <p:txBody>
          <a:bodyPr/>
          <a:lstStyle/>
          <a:p>
            <a:fld id="{6C1DF1E8-5CCD-472F-B90E-103FE788C609}" type="slidenum">
              <a:rPr lang="en-US" smtClean="0"/>
              <a:t>‹#›</a:t>
            </a:fld>
            <a:endParaRPr lang="en-US" dirty="0"/>
          </a:p>
        </p:txBody>
      </p:sp>
    </p:spTree>
    <p:extLst>
      <p:ext uri="{BB962C8B-B14F-4D97-AF65-F5344CB8AC3E}">
        <p14:creationId xmlns:p14="http://schemas.microsoft.com/office/powerpoint/2010/main" val="771977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66838"/>
            <a:ext cx="5572125"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04800" y="2338387"/>
            <a:ext cx="557212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5075" y="1371600"/>
            <a:ext cx="5572125"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15075" y="2338386"/>
            <a:ext cx="5572125" cy="36845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9242258" y="6407734"/>
            <a:ext cx="2743200" cy="365125"/>
          </a:xfrm>
          <a:prstGeom prst="rect">
            <a:avLst/>
          </a:prstGeom>
        </p:spPr>
        <p:txBody>
          <a:bodyPr/>
          <a:lstStyle/>
          <a:p>
            <a:fld id="{6C1DF1E8-5CCD-472F-B90E-103FE788C609}" type="slidenum">
              <a:rPr lang="en-US" smtClean="0"/>
              <a:t>‹#›</a:t>
            </a:fld>
            <a:endParaRPr lang="en-US" dirty="0"/>
          </a:p>
        </p:txBody>
      </p:sp>
      <p:sp>
        <p:nvSpPr>
          <p:cNvPr id="10" name="Title 1"/>
          <p:cNvSpPr>
            <a:spLocks noGrp="1"/>
          </p:cNvSpPr>
          <p:nvPr>
            <p:ph type="title"/>
          </p:nvPr>
        </p:nvSpPr>
        <p:spPr>
          <a:xfrm>
            <a:off x="304800" y="268873"/>
            <a:ext cx="11582400" cy="844049"/>
          </a:xfrm>
        </p:spPr>
        <p:txBody>
          <a:bodyPr/>
          <a:lstStyle/>
          <a:p>
            <a:r>
              <a:rPr lang="en-US"/>
              <a:t>Click to edit Master title style</a:t>
            </a:r>
            <a:endParaRPr lang="en-US" dirty="0"/>
          </a:p>
        </p:txBody>
      </p:sp>
    </p:spTree>
    <p:extLst>
      <p:ext uri="{BB962C8B-B14F-4D97-AF65-F5344CB8AC3E}">
        <p14:creationId xmlns:p14="http://schemas.microsoft.com/office/powerpoint/2010/main" val="546506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9242258" y="6407734"/>
            <a:ext cx="2743200" cy="365125"/>
          </a:xfrm>
          <a:prstGeom prst="rect">
            <a:avLst/>
          </a:prstGeom>
        </p:spPr>
        <p:txBody>
          <a:bodyPr/>
          <a:lstStyle/>
          <a:p>
            <a:fld id="{6C1DF1E8-5CCD-472F-B90E-103FE788C609}" type="slidenum">
              <a:rPr lang="en-US" smtClean="0"/>
              <a:t>‹#›</a:t>
            </a:fld>
            <a:endParaRPr lang="en-US" dirty="0"/>
          </a:p>
        </p:txBody>
      </p:sp>
    </p:spTree>
    <p:extLst>
      <p:ext uri="{BB962C8B-B14F-4D97-AF65-F5344CB8AC3E}">
        <p14:creationId xmlns:p14="http://schemas.microsoft.com/office/powerpoint/2010/main" val="3642982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242258" y="6407734"/>
            <a:ext cx="2743200" cy="365125"/>
          </a:xfrm>
          <a:prstGeom prst="rect">
            <a:avLst/>
          </a:prstGeom>
        </p:spPr>
        <p:txBody>
          <a:bodyPr/>
          <a:lstStyle/>
          <a:p>
            <a:fld id="{6C1DF1E8-5CCD-472F-B90E-103FE788C609}" type="slidenum">
              <a:rPr lang="en-US" smtClean="0"/>
              <a:t>‹#›</a:t>
            </a:fld>
            <a:endParaRPr lang="en-US" dirty="0"/>
          </a:p>
        </p:txBody>
      </p:sp>
    </p:spTree>
    <p:extLst>
      <p:ext uri="{BB962C8B-B14F-4D97-AF65-F5344CB8AC3E}">
        <p14:creationId xmlns:p14="http://schemas.microsoft.com/office/powerpoint/2010/main" val="49498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Picture 2" descr="A picture containing logo&#10;&#10;Description automatically generated">
            <a:extLst>
              <a:ext uri="{FF2B5EF4-FFF2-40B4-BE49-F238E27FC236}">
                <a16:creationId xmlns:a16="http://schemas.microsoft.com/office/drawing/2014/main" id="{2FABA1E7-F7CD-FC16-854A-AF823F2E43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1"/>
            <a:ext cx="12192000" cy="6857657"/>
          </a:xfrm>
          <a:prstGeom prst="rect">
            <a:avLst/>
          </a:prstGeom>
        </p:spPr>
      </p:pic>
      <p:sp>
        <p:nvSpPr>
          <p:cNvPr id="9" name="Title 1"/>
          <p:cNvSpPr>
            <a:spLocks noGrp="1"/>
          </p:cNvSpPr>
          <p:nvPr>
            <p:ph type="title" hasCustomPrompt="1"/>
          </p:nvPr>
        </p:nvSpPr>
        <p:spPr>
          <a:xfrm>
            <a:off x="609600" y="1122573"/>
            <a:ext cx="10972800" cy="2740448"/>
          </a:xfrm>
        </p:spPr>
        <p:txBody>
          <a:bodyPr anchor="b" anchorCtr="0">
            <a:normAutofit/>
          </a:bodyPr>
          <a:lstStyle>
            <a:lvl1pPr algn="l">
              <a:defRPr sz="12000">
                <a:solidFill>
                  <a:schemeClr val="bg1"/>
                </a:solidFill>
              </a:defRPr>
            </a:lvl1pPr>
          </a:lstStyle>
          <a:p>
            <a:r>
              <a:rPr lang="en-US" dirty="0"/>
              <a:t>SECTION TITLE</a:t>
            </a:r>
          </a:p>
        </p:txBody>
      </p:sp>
      <p:cxnSp>
        <p:nvCxnSpPr>
          <p:cNvPr id="8" name="Straight Connector 7">
            <a:extLst>
              <a:ext uri="{FF2B5EF4-FFF2-40B4-BE49-F238E27FC236}">
                <a16:creationId xmlns:a16="http://schemas.microsoft.com/office/drawing/2014/main" id="{2E72F042-33FC-465E-A2AA-7AB89EF2AE04}"/>
              </a:ext>
            </a:extLst>
          </p:cNvPr>
          <p:cNvCxnSpPr>
            <a:cxnSpLocks/>
          </p:cNvCxnSpPr>
          <p:nvPr userDrawn="1"/>
        </p:nvCxnSpPr>
        <p:spPr>
          <a:xfrm>
            <a:off x="809898" y="3873636"/>
            <a:ext cx="409786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7B5371B-E46C-4092-BB6E-70C2C180D221}"/>
              </a:ext>
            </a:extLst>
          </p:cNvPr>
          <p:cNvSpPr txBox="1"/>
          <p:nvPr userDrawn="1"/>
        </p:nvSpPr>
        <p:spPr>
          <a:xfrm>
            <a:off x="748937" y="4022079"/>
            <a:ext cx="4815840" cy="307777"/>
          </a:xfrm>
          <a:prstGeom prst="rect">
            <a:avLst/>
          </a:prstGeom>
          <a:noFill/>
        </p:spPr>
        <p:txBody>
          <a:bodyPr wrap="square" rtlCol="0">
            <a:spAutoFit/>
          </a:bodyPr>
          <a:lstStyle/>
          <a:p>
            <a:pPr algn="l"/>
            <a:r>
              <a:rPr lang="en-US" sz="1400" dirty="0">
                <a:solidFill>
                  <a:schemeClr val="bg1"/>
                </a:solidFill>
                <a:latin typeface="Proxima Nova Rg" panose="02000506030000020004" pitchFamily="50" charset="0"/>
              </a:rPr>
              <a:t>AMERICAN STRUCTUREPOINT</a:t>
            </a:r>
          </a:p>
        </p:txBody>
      </p:sp>
    </p:spTree>
    <p:extLst>
      <p:ext uri="{BB962C8B-B14F-4D97-AF65-F5344CB8AC3E}">
        <p14:creationId xmlns:p14="http://schemas.microsoft.com/office/powerpoint/2010/main" val="398380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9" cstate="print">
            <a:extLst>
              <a:ext uri="{28A0092B-C50C-407E-A947-70E740481C1C}">
                <a14:useLocalDpi xmlns:a14="http://schemas.microsoft.com/office/drawing/2010/main" val="0"/>
              </a:ext>
            </a:extLst>
          </a:blip>
          <a:srcRect t="91930"/>
          <a:stretch/>
        </p:blipFill>
        <p:spPr>
          <a:xfrm>
            <a:off x="0" y="6304546"/>
            <a:ext cx="12192000" cy="553453"/>
          </a:xfrm>
          <a:prstGeom prst="rect">
            <a:avLst/>
          </a:prstGeom>
        </p:spPr>
      </p:pic>
      <p:sp>
        <p:nvSpPr>
          <p:cNvPr id="2" name="Title Placeholder 1"/>
          <p:cNvSpPr>
            <a:spLocks noGrp="1"/>
          </p:cNvSpPr>
          <p:nvPr>
            <p:ph type="title"/>
          </p:nvPr>
        </p:nvSpPr>
        <p:spPr>
          <a:xfrm>
            <a:off x="304800" y="268873"/>
            <a:ext cx="11582400" cy="844049"/>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304800" y="1371600"/>
            <a:ext cx="11582400" cy="4805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26858" y="6444277"/>
            <a:ext cx="1245268" cy="286470"/>
          </a:xfrm>
          <a:prstGeom prst="rect">
            <a:avLst/>
          </a:prstGeom>
        </p:spPr>
      </p:pic>
    </p:spTree>
    <p:extLst>
      <p:ext uri="{BB962C8B-B14F-4D97-AF65-F5344CB8AC3E}">
        <p14:creationId xmlns:p14="http://schemas.microsoft.com/office/powerpoint/2010/main" val="9499456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Lst>
  <p:txStyles>
    <p:title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roxima Nova Rg" panose="02000506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roxima Nova Rg" panose="02000506030000020004"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Rg" panose="02000506030000020004"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Rg"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28945" y="4707023"/>
            <a:ext cx="5230579" cy="1164130"/>
          </a:xfrm>
        </p:spPr>
        <p:txBody>
          <a:bodyPr vert="horz" lIns="91440" tIns="45720" rIns="91440" bIns="45720" rtlCol="0" anchor="t">
            <a:normAutofit/>
          </a:bodyPr>
          <a:lstStyle/>
          <a:p>
            <a:pPr algn="l"/>
            <a:r>
              <a:rPr lang="en-US" sz="2200" b="1" dirty="0">
                <a:latin typeface="+mn-lt"/>
              </a:rPr>
              <a:t>PRESENTED BY:</a:t>
            </a:r>
          </a:p>
          <a:p>
            <a:pPr algn="l">
              <a:spcBef>
                <a:spcPts val="0"/>
              </a:spcBef>
            </a:pPr>
            <a:r>
              <a:rPr lang="en-US" sz="2200" dirty="0">
                <a:latin typeface="+mn-lt"/>
              </a:rPr>
              <a:t>CRAIG LITMER, PE</a:t>
            </a:r>
          </a:p>
        </p:txBody>
      </p:sp>
      <p:sp>
        <p:nvSpPr>
          <p:cNvPr id="4" name="Title 3"/>
          <p:cNvSpPr>
            <a:spLocks noGrp="1"/>
          </p:cNvSpPr>
          <p:nvPr>
            <p:ph type="ctrTitle"/>
          </p:nvPr>
        </p:nvSpPr>
        <p:spPr>
          <a:xfrm>
            <a:off x="129651" y="656248"/>
            <a:ext cx="6659479" cy="2112135"/>
          </a:xfrm>
        </p:spPr>
        <p:txBody>
          <a:bodyPr/>
          <a:lstStyle/>
          <a:p>
            <a:r>
              <a:rPr lang="en-US" dirty="0"/>
              <a:t>HAM-Plainfield </a:t>
            </a:r>
            <a:r>
              <a:rPr lang="en-US" dirty="0" err="1"/>
              <a:t>rd</a:t>
            </a:r>
            <a:r>
              <a:rPr lang="en-US" dirty="0"/>
              <a:t> roundabouts</a:t>
            </a:r>
          </a:p>
        </p:txBody>
      </p:sp>
      <p:sp>
        <p:nvSpPr>
          <p:cNvPr id="2" name="Title 3">
            <a:extLst>
              <a:ext uri="{FF2B5EF4-FFF2-40B4-BE49-F238E27FC236}">
                <a16:creationId xmlns:a16="http://schemas.microsoft.com/office/drawing/2014/main" id="{92233C81-FF8B-4F15-2305-ECC6C25D9275}"/>
              </a:ext>
            </a:extLst>
          </p:cNvPr>
          <p:cNvSpPr txBox="1">
            <a:spLocks/>
          </p:cNvSpPr>
          <p:nvPr/>
        </p:nvSpPr>
        <p:spPr>
          <a:xfrm>
            <a:off x="232921" y="2023000"/>
            <a:ext cx="6452940" cy="2112135"/>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6000" b="1" kern="1200" cap="all" baseline="0">
                <a:solidFill>
                  <a:schemeClr val="tx1"/>
                </a:solidFill>
                <a:latin typeface="Arial Narrow" panose="020B0606020202030204" pitchFamily="34" charset="0"/>
                <a:ea typeface="+mj-ea"/>
                <a:cs typeface="+mj-cs"/>
              </a:defRPr>
            </a:lvl1pPr>
          </a:lstStyle>
          <a:p>
            <a:pPr marL="0" marR="0">
              <a:spcBef>
                <a:spcPts val="0"/>
              </a:spcBef>
              <a:spcAft>
                <a:spcPts val="0"/>
              </a:spcAft>
            </a:pPr>
            <a:r>
              <a:rPr lang="en-US" sz="2800" dirty="0">
                <a:effectLst/>
                <a:latin typeface="Calibri" panose="020F0502020204030204" pitchFamily="34" charset="0"/>
                <a:ea typeface="Calibri" panose="020F0502020204030204" pitchFamily="34" charset="0"/>
              </a:rPr>
              <a:t>How Funding Fixed Congestion and Safety Issues in Blue Ash</a:t>
            </a:r>
          </a:p>
        </p:txBody>
      </p:sp>
    </p:spTree>
    <p:extLst>
      <p:ext uri="{BB962C8B-B14F-4D97-AF65-F5344CB8AC3E}">
        <p14:creationId xmlns:p14="http://schemas.microsoft.com/office/powerpoint/2010/main" val="4022371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Table&#10;&#10;Description automatically generated with low confidence">
            <a:extLst>
              <a:ext uri="{FF2B5EF4-FFF2-40B4-BE49-F238E27FC236}">
                <a16:creationId xmlns:a16="http://schemas.microsoft.com/office/drawing/2014/main" id="{FD879A38-6BB6-DF7A-F86B-AD7A2EB262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28361">
            <a:off x="7066223" y="711302"/>
            <a:ext cx="3776122" cy="4886746"/>
          </a:xfrm>
          <a:prstGeom prst="rect">
            <a:avLst/>
          </a:prstGeom>
          <a:ln>
            <a:solidFill>
              <a:schemeClr val="tx1"/>
            </a:solidFill>
          </a:ln>
          <a:effectLst>
            <a:outerShdw blurRad="50800" dist="38100" dir="5400000" algn="t" rotWithShape="0">
              <a:prstClr val="black">
                <a:alpha val="40000"/>
              </a:prstClr>
            </a:outerShdw>
          </a:effectLst>
        </p:spPr>
      </p:pic>
      <p:pic>
        <p:nvPicPr>
          <p:cNvPr id="17" name="Picture 16" descr="Table&#10;&#10;Description automatically generated">
            <a:extLst>
              <a:ext uri="{FF2B5EF4-FFF2-40B4-BE49-F238E27FC236}">
                <a16:creationId xmlns:a16="http://schemas.microsoft.com/office/drawing/2014/main" id="{49E577B3-34D9-A7C2-BC05-09C5DDF7A0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14626">
            <a:off x="6414712" y="634970"/>
            <a:ext cx="3835208" cy="4963210"/>
          </a:xfrm>
          <a:prstGeom prst="rect">
            <a:avLst/>
          </a:prstGeom>
          <a:ln>
            <a:solidFill>
              <a:schemeClr val="tx1"/>
            </a:solidFill>
          </a:ln>
          <a:effectLst>
            <a:outerShdw blurRad="50800" dist="38100" dir="5400000" algn="t" rotWithShape="0">
              <a:prstClr val="black">
                <a:alpha val="40000"/>
              </a:prstClr>
            </a:outerShdw>
          </a:effectLst>
        </p:spPr>
      </p:pic>
      <p:sp>
        <p:nvSpPr>
          <p:cNvPr id="4" name="Rectangle 3">
            <a:extLst>
              <a:ext uri="{FF2B5EF4-FFF2-40B4-BE49-F238E27FC236}">
                <a16:creationId xmlns:a16="http://schemas.microsoft.com/office/drawing/2014/main" id="{D88BCD77-FA2F-B434-CC1C-58D0C32D2E40}"/>
              </a:ext>
            </a:extLst>
          </p:cNvPr>
          <p:cNvSpPr/>
          <p:nvPr/>
        </p:nvSpPr>
        <p:spPr>
          <a:xfrm>
            <a:off x="0" y="0"/>
            <a:ext cx="4180114" cy="62893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C69D808A-A610-3532-4785-B930CCAEB3DB}"/>
              </a:ext>
            </a:extLst>
          </p:cNvPr>
          <p:cNvSpPr txBox="1">
            <a:spLocks/>
          </p:cNvSpPr>
          <p:nvPr/>
        </p:nvSpPr>
        <p:spPr>
          <a:xfrm>
            <a:off x="384541" y="549646"/>
            <a:ext cx="3677095" cy="16055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r>
              <a:rPr lang="en-US" dirty="0">
                <a:solidFill>
                  <a:schemeClr val="bg1"/>
                </a:solidFill>
              </a:rPr>
              <a:t>Project funding</a:t>
            </a:r>
          </a:p>
        </p:txBody>
      </p:sp>
      <p:sp>
        <p:nvSpPr>
          <p:cNvPr id="7" name="Content Placeholder 2">
            <a:extLst>
              <a:ext uri="{FF2B5EF4-FFF2-40B4-BE49-F238E27FC236}">
                <a16:creationId xmlns:a16="http://schemas.microsoft.com/office/drawing/2014/main" id="{52F96DDF-B08D-83EE-1AF2-DA3EB7244EC3}"/>
              </a:ext>
            </a:extLst>
          </p:cNvPr>
          <p:cNvSpPr txBox="1">
            <a:spLocks/>
          </p:cNvSpPr>
          <p:nvPr/>
        </p:nvSpPr>
        <p:spPr>
          <a:xfrm>
            <a:off x="477910" y="2155161"/>
            <a:ext cx="3458364" cy="3731289"/>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Proxima Nova Rg" panose="02000506030000020004" pitchFamily="50"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Proxima Nova Rg" panose="02000506030000020004" pitchFamily="50"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Proxima Nova Rg" panose="02000506030000020004" pitchFamily="50"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Proxima Nova Rg" panose="02000506030000020004" pitchFamily="50"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Proxima Nova Rg" panose="02000506030000020004" pitchFamily="50"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274320" indent="-274320">
              <a:buFont typeface="Arial" panose="020B0604020202020204" pitchFamily="34" charset="0"/>
              <a:buChar char="•"/>
            </a:pPr>
            <a:r>
              <a:rPr lang="en-US" sz="2500" b="0" dirty="0">
                <a:solidFill>
                  <a:schemeClr val="bg1"/>
                </a:solidFill>
              </a:rPr>
              <a:t>HSIP – Highway Safety Improvement Program </a:t>
            </a:r>
          </a:p>
          <a:p>
            <a:pPr marL="274320" indent="-274320">
              <a:buFont typeface="Arial" panose="020B0604020202020204" pitchFamily="34" charset="0"/>
              <a:buChar char="•"/>
            </a:pPr>
            <a:r>
              <a:rPr lang="en-US" sz="2500" b="0" dirty="0">
                <a:solidFill>
                  <a:schemeClr val="bg1"/>
                </a:solidFill>
              </a:rPr>
              <a:t>CMAQ – Congestion Mitigation and Air Quality Improvement </a:t>
            </a:r>
          </a:p>
          <a:p>
            <a:pPr marL="274320" indent="-274320">
              <a:buFont typeface="Arial" panose="020B0604020202020204" pitchFamily="34" charset="0"/>
              <a:buChar char="•"/>
            </a:pPr>
            <a:r>
              <a:rPr lang="en-US" sz="2500" b="0" dirty="0">
                <a:solidFill>
                  <a:schemeClr val="bg1"/>
                </a:solidFill>
              </a:rPr>
              <a:t>STP – Surface Transportation Program </a:t>
            </a:r>
          </a:p>
        </p:txBody>
      </p:sp>
      <p:pic>
        <p:nvPicPr>
          <p:cNvPr id="15" name="Picture 14" descr="Table&#10;&#10;Description automatically generated with medium confidence">
            <a:extLst>
              <a:ext uri="{FF2B5EF4-FFF2-40B4-BE49-F238E27FC236}">
                <a16:creationId xmlns:a16="http://schemas.microsoft.com/office/drawing/2014/main" id="{B4CCA33E-21D0-345F-C5DA-FA41C40720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2509">
            <a:off x="5793493" y="577779"/>
            <a:ext cx="3835208" cy="4963210"/>
          </a:xfrm>
          <a:prstGeom prst="rect">
            <a:avLst/>
          </a:prstGeom>
          <a:ln>
            <a:solidFill>
              <a:schemeClr val="tx1"/>
            </a:solidFill>
          </a:ln>
          <a:effectLst>
            <a:outerShdw blurRad="50800" dist="38100" dir="5400000" algn="t" rotWithShape="0">
              <a:prstClr val="black">
                <a:alpha val="40000"/>
              </a:prstClr>
            </a:outerShdw>
          </a:effectLst>
        </p:spPr>
      </p:pic>
      <p:pic>
        <p:nvPicPr>
          <p:cNvPr id="13" name="Picture 12" descr="A picture containing table&#10;&#10;Description automatically generated">
            <a:extLst>
              <a:ext uri="{FF2B5EF4-FFF2-40B4-BE49-F238E27FC236}">
                <a16:creationId xmlns:a16="http://schemas.microsoft.com/office/drawing/2014/main" id="{1753CF8A-5E10-5DDD-1E6B-182E383827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1680">
            <a:off x="5246783" y="781276"/>
            <a:ext cx="3835208" cy="4963210"/>
          </a:xfrm>
          <a:prstGeom prst="rect">
            <a:avLst/>
          </a:prstGeom>
          <a:ln>
            <a:solidFill>
              <a:schemeClr val="tx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286753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bar chart&#10;&#10;Description automatically generated">
            <a:extLst>
              <a:ext uri="{FF2B5EF4-FFF2-40B4-BE49-F238E27FC236}">
                <a16:creationId xmlns:a16="http://schemas.microsoft.com/office/drawing/2014/main" id="{0E5EA6EF-B154-E348-0D2A-3330928C72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810187" y="1216223"/>
            <a:ext cx="8596821" cy="3748805"/>
          </a:xfrm>
          <a:prstGeom prst="rect">
            <a:avLst/>
          </a:prstGeom>
        </p:spPr>
      </p:pic>
      <p:sp>
        <p:nvSpPr>
          <p:cNvPr id="2" name="Title 1">
            <a:extLst>
              <a:ext uri="{FF2B5EF4-FFF2-40B4-BE49-F238E27FC236}">
                <a16:creationId xmlns:a16="http://schemas.microsoft.com/office/drawing/2014/main" id="{67AF7C10-BA27-DD45-AD4C-2081C2BEFEA8}"/>
              </a:ext>
            </a:extLst>
          </p:cNvPr>
          <p:cNvSpPr>
            <a:spLocks noGrp="1"/>
          </p:cNvSpPr>
          <p:nvPr>
            <p:ph type="title"/>
          </p:nvPr>
        </p:nvSpPr>
        <p:spPr/>
        <p:txBody>
          <a:bodyPr/>
          <a:lstStyle/>
          <a:p>
            <a:pPr algn="ctr"/>
            <a:r>
              <a:rPr lang="en-US" dirty="0"/>
              <a:t>Project funding </a:t>
            </a:r>
          </a:p>
        </p:txBody>
      </p:sp>
      <p:sp>
        <p:nvSpPr>
          <p:cNvPr id="6" name="TextBox 5">
            <a:extLst>
              <a:ext uri="{FF2B5EF4-FFF2-40B4-BE49-F238E27FC236}">
                <a16:creationId xmlns:a16="http://schemas.microsoft.com/office/drawing/2014/main" id="{3D1677CA-C226-0AB4-D796-FA2384ACF534}"/>
              </a:ext>
            </a:extLst>
          </p:cNvPr>
          <p:cNvSpPr txBox="1"/>
          <p:nvPr/>
        </p:nvSpPr>
        <p:spPr>
          <a:xfrm>
            <a:off x="1834041" y="4985076"/>
            <a:ext cx="3010121" cy="1015663"/>
          </a:xfrm>
          <a:prstGeom prst="rect">
            <a:avLst/>
          </a:prstGeom>
          <a:solidFill>
            <a:srgbClr val="C0042F"/>
          </a:solidFill>
        </p:spPr>
        <p:txBody>
          <a:bodyPr wrap="square" rtlCol="0">
            <a:spAutoFit/>
          </a:bodyPr>
          <a:lstStyle/>
          <a:p>
            <a:pPr algn="ctr"/>
            <a:r>
              <a:rPr lang="en-US" sz="4000" b="1" dirty="0">
                <a:solidFill>
                  <a:schemeClr val="bg1"/>
                </a:solidFill>
                <a:latin typeface="Arial Narrow" panose="020B0606020202030204" pitchFamily="34" charset="0"/>
              </a:rPr>
              <a:t>$15 MILLION </a:t>
            </a:r>
          </a:p>
          <a:p>
            <a:pPr algn="ctr"/>
            <a:r>
              <a:rPr lang="en-US" sz="2000" b="1" dirty="0">
                <a:solidFill>
                  <a:schemeClr val="bg1"/>
                </a:solidFill>
                <a:latin typeface="Arial Narrow" panose="020B0606020202030204" pitchFamily="34" charset="0"/>
              </a:rPr>
              <a:t>TOTAL PROJECT COST </a:t>
            </a:r>
          </a:p>
        </p:txBody>
      </p:sp>
      <p:sp>
        <p:nvSpPr>
          <p:cNvPr id="7" name="TextBox 6">
            <a:extLst>
              <a:ext uri="{FF2B5EF4-FFF2-40B4-BE49-F238E27FC236}">
                <a16:creationId xmlns:a16="http://schemas.microsoft.com/office/drawing/2014/main" id="{E98EA249-A3C7-0163-59B9-6DAFA70FC82D}"/>
              </a:ext>
            </a:extLst>
          </p:cNvPr>
          <p:cNvSpPr txBox="1"/>
          <p:nvPr/>
        </p:nvSpPr>
        <p:spPr>
          <a:xfrm>
            <a:off x="4902716" y="4985076"/>
            <a:ext cx="5529673" cy="1015663"/>
          </a:xfrm>
          <a:prstGeom prst="rect">
            <a:avLst/>
          </a:prstGeom>
          <a:solidFill>
            <a:schemeClr val="accent1"/>
          </a:solidFill>
        </p:spPr>
        <p:txBody>
          <a:bodyPr wrap="square" rtlCol="0">
            <a:noAutofit/>
          </a:bodyPr>
          <a:lstStyle/>
          <a:p>
            <a:pPr algn="ctr"/>
            <a:r>
              <a:rPr lang="en-US" sz="2800" dirty="0">
                <a:solidFill>
                  <a:schemeClr val="bg1"/>
                </a:solidFill>
                <a:latin typeface="Arial Narrow" panose="020B0606020202030204" pitchFamily="34" charset="0"/>
              </a:rPr>
              <a:t>SECURED </a:t>
            </a:r>
            <a:r>
              <a:rPr lang="en-US" sz="2800" b="1" dirty="0">
                <a:solidFill>
                  <a:schemeClr val="bg1"/>
                </a:solidFill>
                <a:latin typeface="Arial Narrow" panose="020B0606020202030204" pitchFamily="34" charset="0"/>
              </a:rPr>
              <a:t>$11 MILLION </a:t>
            </a:r>
            <a:r>
              <a:rPr lang="en-US" sz="2800" dirty="0">
                <a:solidFill>
                  <a:schemeClr val="bg1"/>
                </a:solidFill>
                <a:latin typeface="Arial Narrow" panose="020B0606020202030204" pitchFamily="34" charset="0"/>
              </a:rPr>
              <a:t>OF </a:t>
            </a:r>
            <a:br>
              <a:rPr lang="en-US" sz="2800" dirty="0">
                <a:solidFill>
                  <a:schemeClr val="bg1"/>
                </a:solidFill>
                <a:latin typeface="Arial Narrow" panose="020B0606020202030204" pitchFamily="34" charset="0"/>
              </a:rPr>
            </a:br>
            <a:r>
              <a:rPr lang="en-US" sz="2800" dirty="0">
                <a:solidFill>
                  <a:schemeClr val="bg1"/>
                </a:solidFill>
                <a:latin typeface="Arial Narrow" panose="020B0606020202030204" pitchFamily="34" charset="0"/>
              </a:rPr>
              <a:t>FUNDING THROUGH GRANTS</a:t>
            </a:r>
          </a:p>
        </p:txBody>
      </p:sp>
    </p:spTree>
    <p:extLst>
      <p:ext uri="{BB962C8B-B14F-4D97-AF65-F5344CB8AC3E}">
        <p14:creationId xmlns:p14="http://schemas.microsoft.com/office/powerpoint/2010/main" val="3782436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imeline&#10;&#10;Description automatically generated">
            <a:extLst>
              <a:ext uri="{FF2B5EF4-FFF2-40B4-BE49-F238E27FC236}">
                <a16:creationId xmlns:a16="http://schemas.microsoft.com/office/drawing/2014/main" id="{79FAF014-C00C-0480-B332-57222CCB0A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17451" y="816731"/>
            <a:ext cx="11369749" cy="5224538"/>
          </a:xfrm>
          <a:prstGeom prst="rect">
            <a:avLst/>
          </a:prstGeom>
        </p:spPr>
      </p:pic>
      <p:sp>
        <p:nvSpPr>
          <p:cNvPr id="3" name="Title 2">
            <a:extLst>
              <a:ext uri="{FF2B5EF4-FFF2-40B4-BE49-F238E27FC236}">
                <a16:creationId xmlns:a16="http://schemas.microsoft.com/office/drawing/2014/main" id="{5E18D765-64BA-B1B9-8F7D-CB20AA84E2DD}"/>
              </a:ext>
            </a:extLst>
          </p:cNvPr>
          <p:cNvSpPr>
            <a:spLocks noGrp="1"/>
          </p:cNvSpPr>
          <p:nvPr>
            <p:ph type="title"/>
          </p:nvPr>
        </p:nvSpPr>
        <p:spPr/>
        <p:txBody>
          <a:bodyPr/>
          <a:lstStyle/>
          <a:p>
            <a:r>
              <a:rPr lang="en-US" dirty="0"/>
              <a:t>Schedule </a:t>
            </a:r>
          </a:p>
        </p:txBody>
      </p:sp>
    </p:spTree>
    <p:extLst>
      <p:ext uri="{BB962C8B-B14F-4D97-AF65-F5344CB8AC3E}">
        <p14:creationId xmlns:p14="http://schemas.microsoft.com/office/powerpoint/2010/main" val="4216845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29A1777-F375-226E-2C25-9FC8EBDC6C54}"/>
              </a:ext>
            </a:extLst>
          </p:cNvPr>
          <p:cNvSpPr/>
          <p:nvPr/>
        </p:nvSpPr>
        <p:spPr>
          <a:xfrm>
            <a:off x="0" y="1110508"/>
            <a:ext cx="12192000" cy="51787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Roundabout and hot wheels with hat">
            <a:extLst>
              <a:ext uri="{FF2B5EF4-FFF2-40B4-BE49-F238E27FC236}">
                <a16:creationId xmlns:a16="http://schemas.microsoft.com/office/drawing/2014/main" id="{90CBDA20-026C-1067-7B0D-7F722D0C22D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193" b="-418"/>
          <a:stretch/>
        </p:blipFill>
        <p:spPr bwMode="auto">
          <a:xfrm>
            <a:off x="-1" y="1118285"/>
            <a:ext cx="5938431" cy="39439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9AD016D-F9CB-B913-E6EF-B47939667A73}"/>
              </a:ext>
            </a:extLst>
          </p:cNvPr>
          <p:cNvPicPr>
            <a:picLocks noChangeAspect="1"/>
          </p:cNvPicPr>
          <p:nvPr/>
        </p:nvPicPr>
        <p:blipFill rotWithShape="1">
          <a:blip r:embed="rId4"/>
          <a:srcRect l="6732" t="14099" r="20272" b="202"/>
          <a:stretch/>
        </p:blipFill>
        <p:spPr>
          <a:xfrm>
            <a:off x="5747094" y="1118286"/>
            <a:ext cx="6444906" cy="5050652"/>
          </a:xfrm>
          <a:prstGeom prst="rect">
            <a:avLst/>
          </a:prstGeom>
          <a:noFill/>
        </p:spPr>
      </p:pic>
      <p:sp>
        <p:nvSpPr>
          <p:cNvPr id="2" name="Rectangle 1">
            <a:extLst>
              <a:ext uri="{FF2B5EF4-FFF2-40B4-BE49-F238E27FC236}">
                <a16:creationId xmlns:a16="http://schemas.microsoft.com/office/drawing/2014/main" id="{5087E7A4-ABEA-E921-B2CE-5CD9DF97BC52}"/>
              </a:ext>
            </a:extLst>
          </p:cNvPr>
          <p:cNvSpPr/>
          <p:nvPr/>
        </p:nvSpPr>
        <p:spPr>
          <a:xfrm>
            <a:off x="0" y="0"/>
            <a:ext cx="12192000" cy="10702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33">
            <a:extLst>
              <a:ext uri="{FF2B5EF4-FFF2-40B4-BE49-F238E27FC236}">
                <a16:creationId xmlns:a16="http://schemas.microsoft.com/office/drawing/2014/main" id="{F093E954-CC4C-3592-634C-43BE81AC5447}"/>
              </a:ext>
            </a:extLst>
          </p:cNvPr>
          <p:cNvSpPr txBox="1">
            <a:spLocks/>
          </p:cNvSpPr>
          <p:nvPr/>
        </p:nvSpPr>
        <p:spPr>
          <a:xfrm>
            <a:off x="174170" y="-14740"/>
            <a:ext cx="11408229" cy="10982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r>
              <a:rPr lang="en-US" dirty="0">
                <a:solidFill>
                  <a:schemeClr val="bg1"/>
                </a:solidFill>
              </a:rPr>
              <a:t>Engage the public!</a:t>
            </a:r>
          </a:p>
        </p:txBody>
      </p:sp>
      <p:sp>
        <p:nvSpPr>
          <p:cNvPr id="10" name="TextBox 9">
            <a:extLst>
              <a:ext uri="{FF2B5EF4-FFF2-40B4-BE49-F238E27FC236}">
                <a16:creationId xmlns:a16="http://schemas.microsoft.com/office/drawing/2014/main" id="{BF0CFA93-AD95-52BE-403C-9ACE1B04136C}"/>
              </a:ext>
            </a:extLst>
          </p:cNvPr>
          <p:cNvSpPr txBox="1"/>
          <p:nvPr/>
        </p:nvSpPr>
        <p:spPr>
          <a:xfrm>
            <a:off x="0" y="5069983"/>
            <a:ext cx="5454650" cy="200055"/>
          </a:xfrm>
          <a:prstGeom prst="rect">
            <a:avLst/>
          </a:prstGeom>
          <a:solidFill>
            <a:schemeClr val="tx1"/>
          </a:solidFill>
        </p:spPr>
        <p:txBody>
          <a:bodyPr wrap="square" rtlCol="0">
            <a:spAutoFit/>
          </a:bodyPr>
          <a:lstStyle/>
          <a:p>
            <a:r>
              <a:rPr lang="en-US" sz="700" dirty="0">
                <a:solidFill>
                  <a:schemeClr val="bg1"/>
                </a:solidFill>
                <a:latin typeface="+mj-lt"/>
              </a:rPr>
              <a:t>Photo courtesy of: https://www.blueash.com/news_detail_T2_R503.php</a:t>
            </a:r>
          </a:p>
        </p:txBody>
      </p:sp>
      <p:sp>
        <p:nvSpPr>
          <p:cNvPr id="6" name="TextBox 5">
            <a:extLst>
              <a:ext uri="{FF2B5EF4-FFF2-40B4-BE49-F238E27FC236}">
                <a16:creationId xmlns:a16="http://schemas.microsoft.com/office/drawing/2014/main" id="{BA3161B1-4CB2-1438-037E-E999A8E4AA30}"/>
              </a:ext>
            </a:extLst>
          </p:cNvPr>
          <p:cNvSpPr txBox="1"/>
          <p:nvPr/>
        </p:nvSpPr>
        <p:spPr>
          <a:xfrm>
            <a:off x="5747094" y="6089248"/>
            <a:ext cx="6444906" cy="200055"/>
          </a:xfrm>
          <a:prstGeom prst="rect">
            <a:avLst/>
          </a:prstGeom>
          <a:solidFill>
            <a:schemeClr val="tx1"/>
          </a:solidFill>
        </p:spPr>
        <p:txBody>
          <a:bodyPr wrap="square" rtlCol="0">
            <a:spAutoFit/>
          </a:bodyPr>
          <a:lstStyle/>
          <a:p>
            <a:r>
              <a:rPr lang="en-US" sz="700" dirty="0">
                <a:solidFill>
                  <a:schemeClr val="bg1"/>
                </a:solidFill>
                <a:latin typeface="+mj-lt"/>
              </a:rPr>
              <a:t>Photo courtesy of: https://www.cincinnati.com/story/news/2019/05/23/having-problems-roundabouts-blue-ash-can-help/1206216001/</a:t>
            </a:r>
          </a:p>
        </p:txBody>
      </p:sp>
    </p:spTree>
    <p:extLst>
      <p:ext uri="{BB962C8B-B14F-4D97-AF65-F5344CB8AC3E}">
        <p14:creationId xmlns:p14="http://schemas.microsoft.com/office/powerpoint/2010/main" val="1516457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D29D0-56E4-1F7D-26A4-0D0B55448C95}"/>
              </a:ext>
            </a:extLst>
          </p:cNvPr>
          <p:cNvSpPr>
            <a:spLocks noGrp="1"/>
          </p:cNvSpPr>
          <p:nvPr>
            <p:ph type="title"/>
          </p:nvPr>
        </p:nvSpPr>
        <p:spPr>
          <a:xfrm>
            <a:off x="609599" y="602827"/>
            <a:ext cx="7779657" cy="3230879"/>
          </a:xfrm>
        </p:spPr>
        <p:txBody>
          <a:bodyPr>
            <a:normAutofit/>
          </a:bodyPr>
          <a:lstStyle/>
          <a:p>
            <a:r>
              <a:rPr lang="en-US" sz="9000" dirty="0"/>
              <a:t>construction</a:t>
            </a:r>
          </a:p>
        </p:txBody>
      </p:sp>
    </p:spTree>
    <p:extLst>
      <p:ext uri="{BB962C8B-B14F-4D97-AF65-F5344CB8AC3E}">
        <p14:creationId xmlns:p14="http://schemas.microsoft.com/office/powerpoint/2010/main" val="705672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73A6881-996A-9374-8621-FC54EA1F2E6A}"/>
              </a:ext>
            </a:extLst>
          </p:cNvPr>
          <p:cNvSpPr/>
          <p:nvPr/>
        </p:nvSpPr>
        <p:spPr>
          <a:xfrm>
            <a:off x="0" y="1098249"/>
            <a:ext cx="12192000" cy="51787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descr="Map&#10;&#10;Description automatically generated">
            <a:extLst>
              <a:ext uri="{FF2B5EF4-FFF2-40B4-BE49-F238E27FC236}">
                <a16:creationId xmlns:a16="http://schemas.microsoft.com/office/drawing/2014/main" id="{CE3F0839-338F-1744-0503-8C906B0370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4800" y="1110507"/>
            <a:ext cx="11582400" cy="5046005"/>
          </a:xfrm>
          <a:prstGeom prst="rect">
            <a:avLst/>
          </a:prstGeom>
          <a:noFill/>
        </p:spPr>
      </p:pic>
      <p:sp>
        <p:nvSpPr>
          <p:cNvPr id="9" name="Rectangle 8">
            <a:extLst>
              <a:ext uri="{FF2B5EF4-FFF2-40B4-BE49-F238E27FC236}">
                <a16:creationId xmlns:a16="http://schemas.microsoft.com/office/drawing/2014/main" id="{38179AB0-CC43-187B-441C-88BC75ADD1B4}"/>
              </a:ext>
            </a:extLst>
          </p:cNvPr>
          <p:cNvSpPr/>
          <p:nvPr/>
        </p:nvSpPr>
        <p:spPr>
          <a:xfrm>
            <a:off x="0" y="0"/>
            <a:ext cx="12192000" cy="10702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33">
            <a:extLst>
              <a:ext uri="{FF2B5EF4-FFF2-40B4-BE49-F238E27FC236}">
                <a16:creationId xmlns:a16="http://schemas.microsoft.com/office/drawing/2014/main" id="{205750B5-2068-8257-12E2-694B195ADC57}"/>
              </a:ext>
            </a:extLst>
          </p:cNvPr>
          <p:cNvSpPr txBox="1">
            <a:spLocks/>
          </p:cNvSpPr>
          <p:nvPr/>
        </p:nvSpPr>
        <p:spPr>
          <a:xfrm>
            <a:off x="174170" y="-14740"/>
            <a:ext cx="11408229" cy="10982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r>
              <a:rPr lang="en-US" dirty="0">
                <a:solidFill>
                  <a:schemeClr val="bg1"/>
                </a:solidFill>
              </a:rPr>
              <a:t>construction</a:t>
            </a:r>
          </a:p>
        </p:txBody>
      </p:sp>
      <p:sp>
        <p:nvSpPr>
          <p:cNvPr id="11" name="Title 1">
            <a:extLst>
              <a:ext uri="{FF2B5EF4-FFF2-40B4-BE49-F238E27FC236}">
                <a16:creationId xmlns:a16="http://schemas.microsoft.com/office/drawing/2014/main" id="{B97B88AA-DA81-5DE4-C070-9F7D02AFE9CD}"/>
              </a:ext>
            </a:extLst>
          </p:cNvPr>
          <p:cNvSpPr txBox="1">
            <a:spLocks/>
          </p:cNvSpPr>
          <p:nvPr/>
        </p:nvSpPr>
        <p:spPr>
          <a:xfrm rot="20474683">
            <a:off x="7708081" y="2676051"/>
            <a:ext cx="1730681" cy="474573"/>
          </a:xfrm>
          <a:prstGeom prst="rect">
            <a:avLst/>
          </a:prstGeom>
          <a:effectLst>
            <a:glow rad="127000">
              <a:srgbClr val="C0042F"/>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r>
              <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Plainfield</a:t>
            </a:r>
            <a:r>
              <a:rPr lang="en-US" sz="1600" dirty="0">
                <a:solidFill>
                  <a:schemeClr val="bg1">
                    <a:lumMod val="95000"/>
                  </a:schemeClr>
                </a:solidFill>
                <a:effectLst>
                  <a:glow rad="419100">
                    <a:srgbClr val="0076C0">
                      <a:alpha val="40000"/>
                    </a:srgbClr>
                  </a:glow>
                  <a:outerShdw blurRad="38100" dist="38100" dir="2700000" algn="tl">
                    <a:srgbClr val="000000">
                      <a:alpha val="43137"/>
                    </a:srgbClr>
                  </a:outerShdw>
                </a:effectLst>
              </a:rPr>
              <a:t> </a:t>
            </a:r>
            <a:r>
              <a:rPr lang="en-US" sz="1600" dirty="0" err="1">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rd</a:t>
            </a:r>
            <a:endPar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endParaRPr>
          </a:p>
        </p:txBody>
      </p:sp>
      <p:sp>
        <p:nvSpPr>
          <p:cNvPr id="12" name="Title 1">
            <a:extLst>
              <a:ext uri="{FF2B5EF4-FFF2-40B4-BE49-F238E27FC236}">
                <a16:creationId xmlns:a16="http://schemas.microsoft.com/office/drawing/2014/main" id="{5CCC8A7E-D857-387E-AACC-DB89C95D4DE3}"/>
              </a:ext>
            </a:extLst>
          </p:cNvPr>
          <p:cNvSpPr txBox="1">
            <a:spLocks/>
          </p:cNvSpPr>
          <p:nvPr/>
        </p:nvSpPr>
        <p:spPr>
          <a:xfrm rot="1257205">
            <a:off x="3492173" y="2946660"/>
            <a:ext cx="1730681" cy="474573"/>
          </a:xfrm>
          <a:prstGeom prst="rect">
            <a:avLst/>
          </a:prstGeom>
          <a:effectLst>
            <a:glow rad="127000">
              <a:srgbClr val="0076C0"/>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r>
              <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Hunt </a:t>
            </a:r>
            <a:r>
              <a:rPr lang="en-US" sz="1600" dirty="0" err="1">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rd</a:t>
            </a:r>
            <a:endPar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endParaRPr>
          </a:p>
        </p:txBody>
      </p:sp>
      <p:sp>
        <p:nvSpPr>
          <p:cNvPr id="13" name="Title 1">
            <a:extLst>
              <a:ext uri="{FF2B5EF4-FFF2-40B4-BE49-F238E27FC236}">
                <a16:creationId xmlns:a16="http://schemas.microsoft.com/office/drawing/2014/main" id="{B08E6ADC-D310-5C91-F965-E1B40F84D5C7}"/>
              </a:ext>
            </a:extLst>
          </p:cNvPr>
          <p:cNvSpPr txBox="1">
            <a:spLocks/>
          </p:cNvSpPr>
          <p:nvPr/>
        </p:nvSpPr>
        <p:spPr>
          <a:xfrm rot="1278378">
            <a:off x="10319659" y="2683665"/>
            <a:ext cx="1730681" cy="474573"/>
          </a:xfrm>
          <a:prstGeom prst="rect">
            <a:avLst/>
          </a:prstGeom>
          <a:effectLst>
            <a:glow rad="127000">
              <a:srgbClr val="C0042F"/>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r>
              <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Peppermill ln</a:t>
            </a:r>
          </a:p>
        </p:txBody>
      </p:sp>
      <p:sp>
        <p:nvSpPr>
          <p:cNvPr id="14" name="Title 1">
            <a:extLst>
              <a:ext uri="{FF2B5EF4-FFF2-40B4-BE49-F238E27FC236}">
                <a16:creationId xmlns:a16="http://schemas.microsoft.com/office/drawing/2014/main" id="{57E34E65-EEDB-0F9F-82D0-0727824C5D84}"/>
              </a:ext>
            </a:extLst>
          </p:cNvPr>
          <p:cNvSpPr txBox="1">
            <a:spLocks/>
          </p:cNvSpPr>
          <p:nvPr/>
        </p:nvSpPr>
        <p:spPr>
          <a:xfrm>
            <a:off x="1923803" y="1034040"/>
            <a:ext cx="4660621" cy="639777"/>
          </a:xfrm>
          <a:prstGeom prst="rect">
            <a:avLst/>
          </a:prstGeom>
          <a:effectLst>
            <a:glow rad="127000">
              <a:srgbClr val="C0042F"/>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r>
              <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Hunt </a:t>
            </a:r>
            <a:r>
              <a:rPr lang="en-US" sz="1600" dirty="0" err="1">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rd</a:t>
            </a:r>
            <a:r>
              <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 / Kroger roundabout </a:t>
            </a:r>
          </a:p>
          <a:p>
            <a:r>
              <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Open march 2022</a:t>
            </a:r>
          </a:p>
        </p:txBody>
      </p:sp>
      <p:cxnSp>
        <p:nvCxnSpPr>
          <p:cNvPr id="16" name="Straight Connector 15">
            <a:extLst>
              <a:ext uri="{FF2B5EF4-FFF2-40B4-BE49-F238E27FC236}">
                <a16:creationId xmlns:a16="http://schemas.microsoft.com/office/drawing/2014/main" id="{41AB4F12-6FEE-456F-E164-E79CF6D5D122}"/>
              </a:ext>
            </a:extLst>
          </p:cNvPr>
          <p:cNvCxnSpPr/>
          <p:nvPr/>
        </p:nvCxnSpPr>
        <p:spPr>
          <a:xfrm flipV="1">
            <a:off x="1923803" y="1166141"/>
            <a:ext cx="0" cy="1015353"/>
          </a:xfrm>
          <a:prstGeom prst="line">
            <a:avLst/>
          </a:prstGeom>
          <a:ln w="28575">
            <a:solidFill>
              <a:schemeClr val="bg1">
                <a:lumMod val="95000"/>
              </a:schemeClr>
            </a:solidFill>
          </a:ln>
          <a:effectLst>
            <a:glow rad="101600">
              <a:srgbClr val="C0042F">
                <a:alpha val="60000"/>
              </a:srgbClr>
            </a:glow>
          </a:effectLst>
        </p:spPr>
        <p:style>
          <a:lnRef idx="1">
            <a:schemeClr val="accent1"/>
          </a:lnRef>
          <a:fillRef idx="0">
            <a:schemeClr val="accent1"/>
          </a:fillRef>
          <a:effectRef idx="0">
            <a:schemeClr val="accent1"/>
          </a:effectRef>
          <a:fontRef idx="minor">
            <a:schemeClr val="tx1"/>
          </a:fontRef>
        </p:style>
      </p:cxnSp>
      <p:sp>
        <p:nvSpPr>
          <p:cNvPr id="17" name="Isosceles Triangle 16">
            <a:extLst>
              <a:ext uri="{FF2B5EF4-FFF2-40B4-BE49-F238E27FC236}">
                <a16:creationId xmlns:a16="http://schemas.microsoft.com/office/drawing/2014/main" id="{32994A01-B299-D56F-3320-49C6E7BA3564}"/>
              </a:ext>
            </a:extLst>
          </p:cNvPr>
          <p:cNvSpPr/>
          <p:nvPr/>
        </p:nvSpPr>
        <p:spPr>
          <a:xfrm rot="11123713" flipV="1">
            <a:off x="402436" y="2148395"/>
            <a:ext cx="2492415" cy="1393086"/>
          </a:xfrm>
          <a:prstGeom prst="triangle">
            <a:avLst>
              <a:gd name="adj" fmla="val 40312"/>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Content Placeholder 19" descr="A high angle view of a town&#10;&#10;Description automatically generated with low confidence">
            <a:extLst>
              <a:ext uri="{FF2B5EF4-FFF2-40B4-BE49-F238E27FC236}">
                <a16:creationId xmlns:a16="http://schemas.microsoft.com/office/drawing/2014/main" id="{AF118E17-89EE-222B-818B-F81EDA32CF34}"/>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a:stretch/>
        </p:blipFill>
        <p:spPr>
          <a:xfrm>
            <a:off x="116178" y="3294663"/>
            <a:ext cx="2884460" cy="2891982"/>
          </a:xfrm>
          <a:prstGeom prst="roundRect">
            <a:avLst/>
          </a:prstGeom>
          <a:ln w="57150">
            <a:solidFill>
              <a:srgbClr val="C0042F"/>
            </a:solidFill>
          </a:ln>
        </p:spPr>
      </p:pic>
      <p:sp>
        <p:nvSpPr>
          <p:cNvPr id="27" name="Title 1">
            <a:extLst>
              <a:ext uri="{FF2B5EF4-FFF2-40B4-BE49-F238E27FC236}">
                <a16:creationId xmlns:a16="http://schemas.microsoft.com/office/drawing/2014/main" id="{C94B3DEE-FC94-A485-5F15-1A529BCDAB12}"/>
              </a:ext>
            </a:extLst>
          </p:cNvPr>
          <p:cNvSpPr txBox="1">
            <a:spLocks/>
          </p:cNvSpPr>
          <p:nvPr/>
        </p:nvSpPr>
        <p:spPr>
          <a:xfrm>
            <a:off x="5760204" y="2104310"/>
            <a:ext cx="4660621" cy="639777"/>
          </a:xfrm>
          <a:prstGeom prst="rect">
            <a:avLst/>
          </a:prstGeom>
          <a:effectLst>
            <a:glow rad="127000">
              <a:srgbClr val="C0042F"/>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r>
              <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Hunt </a:t>
            </a:r>
            <a:r>
              <a:rPr lang="en-US" sz="1600" dirty="0" err="1">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rd</a:t>
            </a:r>
            <a:r>
              <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 / Plainfield </a:t>
            </a:r>
            <a:r>
              <a:rPr lang="en-US" sz="1600" dirty="0" err="1">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rd</a:t>
            </a:r>
            <a:r>
              <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 roundabout </a:t>
            </a:r>
          </a:p>
          <a:p>
            <a:r>
              <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Open </a:t>
            </a:r>
            <a:r>
              <a:rPr lang="en-US" sz="1600" dirty="0" err="1">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october</a:t>
            </a:r>
            <a:r>
              <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 2022</a:t>
            </a:r>
          </a:p>
        </p:txBody>
      </p:sp>
      <p:cxnSp>
        <p:nvCxnSpPr>
          <p:cNvPr id="28" name="Straight Connector 27">
            <a:extLst>
              <a:ext uri="{FF2B5EF4-FFF2-40B4-BE49-F238E27FC236}">
                <a16:creationId xmlns:a16="http://schemas.microsoft.com/office/drawing/2014/main" id="{CDF072D7-C363-2F84-22A1-7FAC0DDBBEB2}"/>
              </a:ext>
            </a:extLst>
          </p:cNvPr>
          <p:cNvCxnSpPr>
            <a:cxnSpLocks/>
          </p:cNvCxnSpPr>
          <p:nvPr/>
        </p:nvCxnSpPr>
        <p:spPr>
          <a:xfrm flipV="1">
            <a:off x="5760204" y="2236411"/>
            <a:ext cx="0" cy="1575568"/>
          </a:xfrm>
          <a:prstGeom prst="line">
            <a:avLst/>
          </a:prstGeom>
          <a:ln w="28575">
            <a:solidFill>
              <a:schemeClr val="bg1">
                <a:lumMod val="95000"/>
              </a:schemeClr>
            </a:solidFill>
          </a:ln>
          <a:effectLst>
            <a:glow rad="101600">
              <a:srgbClr val="C0042F">
                <a:alpha val="60000"/>
              </a:srgbClr>
            </a:glow>
          </a:effectLst>
        </p:spPr>
        <p:style>
          <a:lnRef idx="1">
            <a:schemeClr val="accent1"/>
          </a:lnRef>
          <a:fillRef idx="0">
            <a:schemeClr val="accent1"/>
          </a:fillRef>
          <a:effectRef idx="0">
            <a:schemeClr val="accent1"/>
          </a:effectRef>
          <a:fontRef idx="minor">
            <a:schemeClr val="tx1"/>
          </a:fontRef>
        </p:style>
      </p:cxnSp>
      <p:sp>
        <p:nvSpPr>
          <p:cNvPr id="30" name="Isosceles Triangle 29">
            <a:extLst>
              <a:ext uri="{FF2B5EF4-FFF2-40B4-BE49-F238E27FC236}">
                <a16:creationId xmlns:a16="http://schemas.microsoft.com/office/drawing/2014/main" id="{03557C4E-C4AE-3D90-6E5F-35F0B363137C}"/>
              </a:ext>
            </a:extLst>
          </p:cNvPr>
          <p:cNvSpPr/>
          <p:nvPr/>
        </p:nvSpPr>
        <p:spPr>
          <a:xfrm rot="7224325" flipV="1">
            <a:off x="6061039" y="3151587"/>
            <a:ext cx="1883659" cy="3087055"/>
          </a:xfrm>
          <a:prstGeom prst="triangle">
            <a:avLst>
              <a:gd name="adj" fmla="val 40312"/>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A picture containing outdoor, military vehicle, transport, full&#10;&#10;Description automatically generated">
            <a:extLst>
              <a:ext uri="{FF2B5EF4-FFF2-40B4-BE49-F238E27FC236}">
                <a16:creationId xmlns:a16="http://schemas.microsoft.com/office/drawing/2014/main" id="{74CBFE41-1498-8019-246B-5C97B0EC417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654331" y="4438134"/>
            <a:ext cx="4385269" cy="1778644"/>
          </a:xfrm>
          <a:prstGeom prst="roundRect">
            <a:avLst/>
          </a:prstGeom>
          <a:ln w="57150">
            <a:solidFill>
              <a:srgbClr val="C0042F"/>
            </a:solidFill>
          </a:ln>
        </p:spPr>
      </p:pic>
      <p:sp>
        <p:nvSpPr>
          <p:cNvPr id="31" name="Title 1">
            <a:extLst>
              <a:ext uri="{FF2B5EF4-FFF2-40B4-BE49-F238E27FC236}">
                <a16:creationId xmlns:a16="http://schemas.microsoft.com/office/drawing/2014/main" id="{95A0F985-41D9-4B5F-CCDE-538377B1A469}"/>
              </a:ext>
            </a:extLst>
          </p:cNvPr>
          <p:cNvSpPr txBox="1">
            <a:spLocks/>
          </p:cNvSpPr>
          <p:nvPr/>
        </p:nvSpPr>
        <p:spPr>
          <a:xfrm>
            <a:off x="6003746" y="1059182"/>
            <a:ext cx="4660621" cy="639777"/>
          </a:xfrm>
          <a:prstGeom prst="rect">
            <a:avLst/>
          </a:prstGeom>
          <a:effectLst>
            <a:glow rad="127000">
              <a:srgbClr val="C0042F"/>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pPr algn="r"/>
            <a:r>
              <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Peppermill ln / Plainfield </a:t>
            </a:r>
            <a:r>
              <a:rPr lang="en-US" sz="1600" dirty="0" err="1">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rd</a:t>
            </a:r>
            <a:r>
              <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 roundabout </a:t>
            </a:r>
          </a:p>
          <a:p>
            <a:pPr algn="r"/>
            <a:r>
              <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Expected open spring 2023</a:t>
            </a:r>
          </a:p>
        </p:txBody>
      </p:sp>
      <p:cxnSp>
        <p:nvCxnSpPr>
          <p:cNvPr id="32" name="Straight Connector 31">
            <a:extLst>
              <a:ext uri="{FF2B5EF4-FFF2-40B4-BE49-F238E27FC236}">
                <a16:creationId xmlns:a16="http://schemas.microsoft.com/office/drawing/2014/main" id="{377F5A14-11FE-89D6-5A44-B4462BB97583}"/>
              </a:ext>
            </a:extLst>
          </p:cNvPr>
          <p:cNvCxnSpPr>
            <a:cxnSpLocks/>
          </p:cNvCxnSpPr>
          <p:nvPr/>
        </p:nvCxnSpPr>
        <p:spPr>
          <a:xfrm flipV="1">
            <a:off x="10664367" y="1166141"/>
            <a:ext cx="0" cy="1015353"/>
          </a:xfrm>
          <a:prstGeom prst="line">
            <a:avLst/>
          </a:prstGeom>
          <a:ln w="28575">
            <a:solidFill>
              <a:schemeClr val="bg1">
                <a:lumMod val="95000"/>
              </a:schemeClr>
            </a:solidFill>
          </a:ln>
          <a:effectLst>
            <a:glow rad="101600">
              <a:srgbClr val="C0042F">
                <a:alpha val="60000"/>
              </a:srgb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942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anim calcmode="lin" valueType="num">
                                      <p:cBhvr>
                                        <p:cTn id="30" dur="1000" fill="hold"/>
                                        <p:tgtEl>
                                          <p:spTgt spid="27"/>
                                        </p:tgtEl>
                                        <p:attrNameLst>
                                          <p:attrName>ppt_x</p:attrName>
                                        </p:attrNameLst>
                                      </p:cBhvr>
                                      <p:tavLst>
                                        <p:tav tm="0">
                                          <p:val>
                                            <p:strVal val="#ppt_x"/>
                                          </p:val>
                                        </p:tav>
                                        <p:tav tm="100000">
                                          <p:val>
                                            <p:strVal val="#ppt_x"/>
                                          </p:val>
                                        </p:tav>
                                      </p:tavLst>
                                    </p:anim>
                                    <p:anim calcmode="lin" valueType="num">
                                      <p:cBhvr>
                                        <p:cTn id="31" dur="1000" fill="hold"/>
                                        <p:tgtEl>
                                          <p:spTgt spid="2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1000"/>
                                        <p:tgtEl>
                                          <p:spTgt spid="26"/>
                                        </p:tgtEl>
                                      </p:cBhvr>
                                    </p:animEffect>
                                    <p:anim calcmode="lin" valueType="num">
                                      <p:cBhvr>
                                        <p:cTn id="40" dur="1000" fill="hold"/>
                                        <p:tgtEl>
                                          <p:spTgt spid="26"/>
                                        </p:tgtEl>
                                        <p:attrNameLst>
                                          <p:attrName>ppt_x</p:attrName>
                                        </p:attrNameLst>
                                      </p:cBhvr>
                                      <p:tavLst>
                                        <p:tav tm="0">
                                          <p:val>
                                            <p:strVal val="#ppt_x"/>
                                          </p:val>
                                        </p:tav>
                                        <p:tav tm="100000">
                                          <p:val>
                                            <p:strVal val="#ppt_x"/>
                                          </p:val>
                                        </p:tav>
                                      </p:tavLst>
                                    </p:anim>
                                    <p:anim calcmode="lin" valueType="num">
                                      <p:cBhvr>
                                        <p:cTn id="41" dur="1000" fill="hold"/>
                                        <p:tgtEl>
                                          <p:spTgt spid="2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1000"/>
                                        <p:tgtEl>
                                          <p:spTgt spid="30"/>
                                        </p:tgtEl>
                                      </p:cBhvr>
                                    </p:animEffect>
                                    <p:anim calcmode="lin" valueType="num">
                                      <p:cBhvr>
                                        <p:cTn id="45" dur="1000" fill="hold"/>
                                        <p:tgtEl>
                                          <p:spTgt spid="30"/>
                                        </p:tgtEl>
                                        <p:attrNameLst>
                                          <p:attrName>ppt_x</p:attrName>
                                        </p:attrNameLst>
                                      </p:cBhvr>
                                      <p:tavLst>
                                        <p:tav tm="0">
                                          <p:val>
                                            <p:strVal val="#ppt_x"/>
                                          </p:val>
                                        </p:tav>
                                        <p:tav tm="100000">
                                          <p:val>
                                            <p:strVal val="#ppt_x"/>
                                          </p:val>
                                        </p:tav>
                                      </p:tavLst>
                                    </p:anim>
                                    <p:anim calcmode="lin" valueType="num">
                                      <p:cBhvr>
                                        <p:cTn id="4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1000"/>
                                        <p:tgtEl>
                                          <p:spTgt spid="31"/>
                                        </p:tgtEl>
                                      </p:cBhvr>
                                    </p:animEffect>
                                    <p:anim calcmode="lin" valueType="num">
                                      <p:cBhvr>
                                        <p:cTn id="52" dur="1000" fill="hold"/>
                                        <p:tgtEl>
                                          <p:spTgt spid="31"/>
                                        </p:tgtEl>
                                        <p:attrNameLst>
                                          <p:attrName>ppt_x</p:attrName>
                                        </p:attrNameLst>
                                      </p:cBhvr>
                                      <p:tavLst>
                                        <p:tav tm="0">
                                          <p:val>
                                            <p:strVal val="#ppt_x"/>
                                          </p:val>
                                        </p:tav>
                                        <p:tav tm="100000">
                                          <p:val>
                                            <p:strVal val="#ppt_x"/>
                                          </p:val>
                                        </p:tav>
                                      </p:tavLst>
                                    </p:anim>
                                    <p:anim calcmode="lin" valueType="num">
                                      <p:cBhvr>
                                        <p:cTn id="53" dur="1000" fill="hold"/>
                                        <p:tgtEl>
                                          <p:spTgt spid="31"/>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1000"/>
                                        <p:tgtEl>
                                          <p:spTgt spid="32"/>
                                        </p:tgtEl>
                                      </p:cBhvr>
                                    </p:animEffect>
                                    <p:anim calcmode="lin" valueType="num">
                                      <p:cBhvr>
                                        <p:cTn id="57" dur="1000" fill="hold"/>
                                        <p:tgtEl>
                                          <p:spTgt spid="32"/>
                                        </p:tgtEl>
                                        <p:attrNameLst>
                                          <p:attrName>ppt_x</p:attrName>
                                        </p:attrNameLst>
                                      </p:cBhvr>
                                      <p:tavLst>
                                        <p:tav tm="0">
                                          <p:val>
                                            <p:strVal val="#ppt_x"/>
                                          </p:val>
                                        </p:tav>
                                        <p:tav tm="100000">
                                          <p:val>
                                            <p:strVal val="#ppt_x"/>
                                          </p:val>
                                        </p:tav>
                                      </p:tavLst>
                                    </p:anim>
                                    <p:anim calcmode="lin" valueType="num">
                                      <p:cBhvr>
                                        <p:cTn id="5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P spid="27" grpId="0"/>
      <p:bldP spid="30" grpId="0" animBg="1"/>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55B1682-15FA-F9C3-404D-71A5DB41843E}"/>
              </a:ext>
            </a:extLst>
          </p:cNvPr>
          <p:cNvSpPr/>
          <p:nvPr/>
        </p:nvSpPr>
        <p:spPr>
          <a:xfrm>
            <a:off x="0" y="0"/>
            <a:ext cx="12192000" cy="62893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n aerial view of a football field&#10;&#10;Description automatically generated with low confidence">
            <a:extLst>
              <a:ext uri="{FF2B5EF4-FFF2-40B4-BE49-F238E27FC236}">
                <a16:creationId xmlns:a16="http://schemas.microsoft.com/office/drawing/2014/main" id="{AC8B8DE5-33FC-B6CF-33CB-8B9280A8A1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9"/>
          <a:stretch/>
        </p:blipFill>
        <p:spPr>
          <a:xfrm>
            <a:off x="1878902" y="-8974"/>
            <a:ext cx="8783780" cy="6298278"/>
          </a:xfrm>
          <a:prstGeom prst="rect">
            <a:avLst/>
          </a:prstGeom>
        </p:spPr>
      </p:pic>
    </p:spTree>
    <p:extLst>
      <p:ext uri="{BB962C8B-B14F-4D97-AF65-F5344CB8AC3E}">
        <p14:creationId xmlns:p14="http://schemas.microsoft.com/office/powerpoint/2010/main" val="2016747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D29D0-56E4-1F7D-26A4-0D0B55448C95}"/>
              </a:ext>
            </a:extLst>
          </p:cNvPr>
          <p:cNvSpPr>
            <a:spLocks noGrp="1"/>
          </p:cNvSpPr>
          <p:nvPr>
            <p:ph type="title"/>
          </p:nvPr>
        </p:nvSpPr>
        <p:spPr>
          <a:xfrm>
            <a:off x="609599" y="602827"/>
            <a:ext cx="8190017" cy="3230879"/>
          </a:xfrm>
        </p:spPr>
        <p:txBody>
          <a:bodyPr>
            <a:normAutofit/>
          </a:bodyPr>
          <a:lstStyle/>
          <a:p>
            <a:r>
              <a:rPr lang="en-US" sz="9000" dirty="0"/>
              <a:t>Early returns</a:t>
            </a:r>
          </a:p>
        </p:txBody>
      </p:sp>
    </p:spTree>
    <p:extLst>
      <p:ext uri="{BB962C8B-B14F-4D97-AF65-F5344CB8AC3E}">
        <p14:creationId xmlns:p14="http://schemas.microsoft.com/office/powerpoint/2010/main" val="1206753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73A6881-996A-9374-8621-FC54EA1F2E6A}"/>
              </a:ext>
            </a:extLst>
          </p:cNvPr>
          <p:cNvSpPr/>
          <p:nvPr/>
        </p:nvSpPr>
        <p:spPr>
          <a:xfrm>
            <a:off x="0" y="1111487"/>
            <a:ext cx="12192000" cy="51655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8179AB0-CC43-187B-441C-88BC75ADD1B4}"/>
              </a:ext>
            </a:extLst>
          </p:cNvPr>
          <p:cNvSpPr/>
          <p:nvPr/>
        </p:nvSpPr>
        <p:spPr>
          <a:xfrm>
            <a:off x="0" y="-1"/>
            <a:ext cx="12192000" cy="10835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33">
            <a:extLst>
              <a:ext uri="{FF2B5EF4-FFF2-40B4-BE49-F238E27FC236}">
                <a16:creationId xmlns:a16="http://schemas.microsoft.com/office/drawing/2014/main" id="{205750B5-2068-8257-12E2-694B195ADC57}"/>
              </a:ext>
            </a:extLst>
          </p:cNvPr>
          <p:cNvSpPr txBox="1">
            <a:spLocks/>
          </p:cNvSpPr>
          <p:nvPr/>
        </p:nvSpPr>
        <p:spPr>
          <a:xfrm>
            <a:off x="174170" y="-14740"/>
            <a:ext cx="11408229" cy="10982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r>
              <a:rPr lang="en-US" dirty="0">
                <a:solidFill>
                  <a:schemeClr val="bg1"/>
                </a:solidFill>
              </a:rPr>
              <a:t>morning peak – Thursday march 2</a:t>
            </a:r>
            <a:r>
              <a:rPr lang="en-US" baseline="30000" dirty="0">
                <a:solidFill>
                  <a:schemeClr val="bg1"/>
                </a:solidFill>
              </a:rPr>
              <a:t>nd</a:t>
            </a:r>
            <a:r>
              <a:rPr lang="en-US" dirty="0">
                <a:solidFill>
                  <a:schemeClr val="bg1"/>
                </a:solidFill>
              </a:rPr>
              <a:t>, 2023</a:t>
            </a:r>
          </a:p>
        </p:txBody>
      </p:sp>
      <p:pic>
        <p:nvPicPr>
          <p:cNvPr id="5" name="Picture 4" descr="A high angle view of a road&#10;&#10;Description automatically generated with low confidence">
            <a:extLst>
              <a:ext uri="{FF2B5EF4-FFF2-40B4-BE49-F238E27FC236}">
                <a16:creationId xmlns:a16="http://schemas.microsoft.com/office/drawing/2014/main" id="{45388F37-3A37-CB96-22AA-057A8E2AA6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54981" y="1111822"/>
            <a:ext cx="8730932" cy="5160315"/>
          </a:xfrm>
          <a:prstGeom prst="rect">
            <a:avLst/>
          </a:prstGeom>
        </p:spPr>
      </p:pic>
      <p:pic>
        <p:nvPicPr>
          <p:cNvPr id="2" name="Picture 1" descr="A road with cars on it and buildings on the side&#10;&#10;Description automatically generated with low confidence">
            <a:extLst>
              <a:ext uri="{FF2B5EF4-FFF2-40B4-BE49-F238E27FC236}">
                <a16:creationId xmlns:a16="http://schemas.microsoft.com/office/drawing/2014/main" id="{69E81232-7B0E-3ABB-DB1E-A0CE8F25A76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754981" y="1111487"/>
            <a:ext cx="8682038" cy="5160315"/>
          </a:xfrm>
          <a:prstGeom prst="rect">
            <a:avLst/>
          </a:prstGeom>
        </p:spPr>
      </p:pic>
    </p:spTree>
    <p:extLst>
      <p:ext uri="{BB962C8B-B14F-4D97-AF65-F5344CB8AC3E}">
        <p14:creationId xmlns:p14="http://schemas.microsoft.com/office/powerpoint/2010/main" val="2003075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73A6881-996A-9374-8621-FC54EA1F2E6A}"/>
              </a:ext>
            </a:extLst>
          </p:cNvPr>
          <p:cNvSpPr/>
          <p:nvPr/>
        </p:nvSpPr>
        <p:spPr>
          <a:xfrm>
            <a:off x="0" y="1111487"/>
            <a:ext cx="12192000" cy="51655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8179AB0-CC43-187B-441C-88BC75ADD1B4}"/>
              </a:ext>
            </a:extLst>
          </p:cNvPr>
          <p:cNvSpPr/>
          <p:nvPr/>
        </p:nvSpPr>
        <p:spPr>
          <a:xfrm>
            <a:off x="0" y="-1"/>
            <a:ext cx="12192000" cy="10835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33">
            <a:extLst>
              <a:ext uri="{FF2B5EF4-FFF2-40B4-BE49-F238E27FC236}">
                <a16:creationId xmlns:a16="http://schemas.microsoft.com/office/drawing/2014/main" id="{205750B5-2068-8257-12E2-694B195ADC57}"/>
              </a:ext>
            </a:extLst>
          </p:cNvPr>
          <p:cNvSpPr txBox="1">
            <a:spLocks/>
          </p:cNvSpPr>
          <p:nvPr/>
        </p:nvSpPr>
        <p:spPr>
          <a:xfrm>
            <a:off x="174170" y="-14740"/>
            <a:ext cx="11408229" cy="10982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r>
              <a:rPr lang="en-US" dirty="0">
                <a:solidFill>
                  <a:schemeClr val="bg1"/>
                </a:solidFill>
              </a:rPr>
              <a:t>evening peak – Thursday march 2</a:t>
            </a:r>
            <a:r>
              <a:rPr lang="en-US" baseline="30000" dirty="0">
                <a:solidFill>
                  <a:schemeClr val="bg1"/>
                </a:solidFill>
              </a:rPr>
              <a:t>nd</a:t>
            </a:r>
            <a:r>
              <a:rPr lang="en-US" dirty="0">
                <a:solidFill>
                  <a:schemeClr val="bg1"/>
                </a:solidFill>
              </a:rPr>
              <a:t>, 2023</a:t>
            </a:r>
          </a:p>
        </p:txBody>
      </p:sp>
      <p:pic>
        <p:nvPicPr>
          <p:cNvPr id="5" name="Picture 4" descr="A high angle view of a road&#10;&#10;Description automatically generated with low confidence">
            <a:extLst>
              <a:ext uri="{FF2B5EF4-FFF2-40B4-BE49-F238E27FC236}">
                <a16:creationId xmlns:a16="http://schemas.microsoft.com/office/drawing/2014/main" id="{45388F37-3A37-CB96-22AA-057A8E2AA6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54981" y="1111822"/>
            <a:ext cx="8730932" cy="5160315"/>
          </a:xfrm>
          <a:prstGeom prst="rect">
            <a:avLst/>
          </a:prstGeom>
        </p:spPr>
      </p:pic>
    </p:spTree>
    <p:extLst>
      <p:ext uri="{BB962C8B-B14F-4D97-AF65-F5344CB8AC3E}">
        <p14:creationId xmlns:p14="http://schemas.microsoft.com/office/powerpoint/2010/main" val="2774364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7E0C2D-7B8B-A8C7-B5F1-51D87DDBC032}"/>
              </a:ext>
            </a:extLst>
          </p:cNvPr>
          <p:cNvSpPr>
            <a:spLocks noGrp="1"/>
          </p:cNvSpPr>
          <p:nvPr>
            <p:ph type="title"/>
          </p:nvPr>
        </p:nvSpPr>
        <p:spPr/>
        <p:txBody>
          <a:bodyPr>
            <a:normAutofit/>
          </a:bodyPr>
          <a:lstStyle/>
          <a:p>
            <a:r>
              <a:rPr lang="en-US" sz="8000" dirty="0"/>
              <a:t>Introduction </a:t>
            </a:r>
          </a:p>
        </p:txBody>
      </p:sp>
    </p:spTree>
    <p:extLst>
      <p:ext uri="{BB962C8B-B14F-4D97-AF65-F5344CB8AC3E}">
        <p14:creationId xmlns:p14="http://schemas.microsoft.com/office/powerpoint/2010/main" val="3662170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0195211-C2DE-4436-0EEB-BDD42FB44A71}"/>
              </a:ext>
            </a:extLst>
          </p:cNvPr>
          <p:cNvSpPr/>
          <p:nvPr/>
        </p:nvSpPr>
        <p:spPr>
          <a:xfrm>
            <a:off x="0" y="-1"/>
            <a:ext cx="3717848" cy="62893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BEE073E8-A924-EDB0-D8F0-D61061ABB636}"/>
              </a:ext>
            </a:extLst>
          </p:cNvPr>
          <p:cNvSpPr>
            <a:spLocks noGrp="1"/>
          </p:cNvSpPr>
          <p:nvPr>
            <p:ph idx="1"/>
          </p:nvPr>
        </p:nvSpPr>
        <p:spPr>
          <a:xfrm>
            <a:off x="190500" y="2174213"/>
            <a:ext cx="3527348" cy="4259024"/>
          </a:xfrm>
        </p:spPr>
        <p:txBody>
          <a:bodyPr>
            <a:normAutofit/>
          </a:bodyPr>
          <a:lstStyle/>
          <a:p>
            <a:pPr marL="0" marR="0">
              <a:spcBef>
                <a:spcPts val="0"/>
              </a:spcBef>
              <a:spcAft>
                <a:spcPts val="0"/>
              </a:spcAft>
            </a:pPr>
            <a:r>
              <a:rPr lang="en-US" sz="2400" dirty="0">
                <a:solidFill>
                  <a:schemeClr val="bg1"/>
                </a:solidFill>
              </a:rPr>
              <a:t>Reduced queues</a:t>
            </a:r>
          </a:p>
          <a:p>
            <a:pPr marL="0" marR="0">
              <a:spcBef>
                <a:spcPts val="0"/>
              </a:spcBef>
              <a:spcAft>
                <a:spcPts val="0"/>
              </a:spcAft>
            </a:pPr>
            <a:r>
              <a:rPr lang="en-US" sz="2400" dirty="0">
                <a:solidFill>
                  <a:schemeClr val="bg1"/>
                </a:solidFill>
              </a:rPr>
              <a:t>Reduced user delay</a:t>
            </a:r>
          </a:p>
          <a:p>
            <a:pPr marL="0">
              <a:spcBef>
                <a:spcPts val="0"/>
              </a:spcBef>
            </a:pPr>
            <a:r>
              <a:rPr lang="en-US" sz="2400" dirty="0">
                <a:solidFill>
                  <a:schemeClr val="bg1"/>
                </a:solidFill>
              </a:rPr>
              <a:t>Slower, steadier traffic</a:t>
            </a:r>
          </a:p>
          <a:p>
            <a:pPr marL="0">
              <a:spcBef>
                <a:spcPts val="0"/>
              </a:spcBef>
            </a:pPr>
            <a:r>
              <a:rPr lang="en-US" sz="2400" dirty="0">
                <a:solidFill>
                  <a:schemeClr val="bg1"/>
                </a:solidFill>
              </a:rPr>
              <a:t>Zero injury accidents!</a:t>
            </a:r>
          </a:p>
          <a:p>
            <a:pPr marL="0" marR="0">
              <a:spcBef>
                <a:spcPts val="0"/>
              </a:spcBef>
              <a:spcAft>
                <a:spcPts val="0"/>
              </a:spcAft>
            </a:pPr>
            <a:r>
              <a:rPr lang="en-US" sz="2400" dirty="0">
                <a:solidFill>
                  <a:schemeClr val="bg1"/>
                </a:solidFill>
              </a:rPr>
              <a:t>Aesthetically improved</a:t>
            </a:r>
          </a:p>
          <a:p>
            <a:pPr marL="0" marR="0">
              <a:spcBef>
                <a:spcPts val="0"/>
              </a:spcBef>
              <a:spcAft>
                <a:spcPts val="0"/>
              </a:spcAft>
            </a:pPr>
            <a:r>
              <a:rPr lang="en-US" sz="2400" dirty="0">
                <a:solidFill>
                  <a:schemeClr val="bg1"/>
                </a:solidFill>
              </a:rPr>
              <a:t>Redevelopment </a:t>
            </a:r>
          </a:p>
          <a:p>
            <a:pPr marR="0">
              <a:spcAft>
                <a:spcPts val="0"/>
              </a:spcAft>
            </a:pPr>
            <a:endParaRPr lang="en-US" sz="2500" dirty="0">
              <a:solidFill>
                <a:schemeClr val="bg1"/>
              </a:solidFill>
            </a:endParaRPr>
          </a:p>
          <a:p>
            <a:endParaRPr lang="en-US" sz="2500" dirty="0">
              <a:solidFill>
                <a:schemeClr val="bg1"/>
              </a:solidFill>
            </a:endParaRPr>
          </a:p>
          <a:p>
            <a:endParaRPr lang="en-US" dirty="0">
              <a:solidFill>
                <a:schemeClr val="bg1"/>
              </a:solidFill>
            </a:endParaRPr>
          </a:p>
        </p:txBody>
      </p:sp>
      <p:sp>
        <p:nvSpPr>
          <p:cNvPr id="29" name="Title 1">
            <a:extLst>
              <a:ext uri="{FF2B5EF4-FFF2-40B4-BE49-F238E27FC236}">
                <a16:creationId xmlns:a16="http://schemas.microsoft.com/office/drawing/2014/main" id="{44FE78A0-393A-5F69-D009-33791D983490}"/>
              </a:ext>
            </a:extLst>
          </p:cNvPr>
          <p:cNvSpPr txBox="1">
            <a:spLocks/>
          </p:cNvSpPr>
          <p:nvPr/>
        </p:nvSpPr>
        <p:spPr>
          <a:xfrm>
            <a:off x="384541" y="424763"/>
            <a:ext cx="3677095" cy="16055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r>
              <a:rPr lang="en-US" dirty="0">
                <a:solidFill>
                  <a:schemeClr val="bg1"/>
                </a:solidFill>
              </a:rPr>
              <a:t>Early returns</a:t>
            </a:r>
          </a:p>
        </p:txBody>
      </p:sp>
      <p:pic>
        <p:nvPicPr>
          <p:cNvPr id="2" name="Picture 1" descr="An aerial view of a football field&#10;&#10;Description automatically generated with low confidence">
            <a:extLst>
              <a:ext uri="{FF2B5EF4-FFF2-40B4-BE49-F238E27FC236}">
                <a16:creationId xmlns:a16="http://schemas.microsoft.com/office/drawing/2014/main" id="{EECBEE0F-532E-CD5B-C12D-426546D32C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2"/>
          <a:stretch/>
        </p:blipFill>
        <p:spPr>
          <a:xfrm>
            <a:off x="3717848" y="-8976"/>
            <a:ext cx="8474152" cy="6298278"/>
          </a:xfrm>
          <a:prstGeom prst="rect">
            <a:avLst/>
          </a:prstGeom>
          <a:effectLst>
            <a:softEdge rad="0"/>
          </a:effectLst>
        </p:spPr>
      </p:pic>
    </p:spTree>
    <p:extLst>
      <p:ext uri="{BB962C8B-B14F-4D97-AF65-F5344CB8AC3E}">
        <p14:creationId xmlns:p14="http://schemas.microsoft.com/office/powerpoint/2010/main" val="3606712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D29D0-56E4-1F7D-26A4-0D0B55448C95}"/>
              </a:ext>
            </a:extLst>
          </p:cNvPr>
          <p:cNvSpPr>
            <a:spLocks noGrp="1"/>
          </p:cNvSpPr>
          <p:nvPr>
            <p:ph type="title"/>
          </p:nvPr>
        </p:nvSpPr>
        <p:spPr>
          <a:xfrm>
            <a:off x="609600" y="602827"/>
            <a:ext cx="7289074" cy="3230879"/>
          </a:xfrm>
        </p:spPr>
        <p:txBody>
          <a:bodyPr>
            <a:normAutofit/>
          </a:bodyPr>
          <a:lstStyle/>
          <a:p>
            <a:r>
              <a:rPr lang="en-US" sz="9000" dirty="0"/>
              <a:t>THANK YOU! </a:t>
            </a:r>
          </a:p>
        </p:txBody>
      </p:sp>
      <p:sp>
        <p:nvSpPr>
          <p:cNvPr id="3" name="Subtitle 2">
            <a:extLst>
              <a:ext uri="{FF2B5EF4-FFF2-40B4-BE49-F238E27FC236}">
                <a16:creationId xmlns:a16="http://schemas.microsoft.com/office/drawing/2014/main" id="{93AB6E7A-4864-4D9B-4646-00CC85ECDFDF}"/>
              </a:ext>
            </a:extLst>
          </p:cNvPr>
          <p:cNvSpPr txBox="1">
            <a:spLocks/>
          </p:cNvSpPr>
          <p:nvPr/>
        </p:nvSpPr>
        <p:spPr>
          <a:xfrm>
            <a:off x="6972300" y="3543300"/>
            <a:ext cx="4938651" cy="2711873"/>
          </a:xfrm>
          <a:prstGeom prst="rect">
            <a:avLst/>
          </a:prstGeom>
          <a:solidFill>
            <a:schemeClr val="bg1"/>
          </a:solidFill>
        </p:spPr>
        <p:txBody>
          <a:bodyPr vert="horz" lIns="91440" tIns="45720" rIns="91440" bIns="45720" rtlCol="0" anchor="t">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roxima Nova Rg" panose="02000506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roxima Nova Rg" panose="02000506030000020004"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Rg" panose="02000506030000020004"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Rg"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endParaRPr lang="en-US" sz="3500" dirty="0">
              <a:latin typeface="+mn-lt"/>
            </a:endParaRPr>
          </a:p>
          <a:p>
            <a:pPr marL="0" indent="0">
              <a:spcBef>
                <a:spcPts val="0"/>
              </a:spcBef>
              <a:buNone/>
            </a:pPr>
            <a:endParaRPr lang="en-US" sz="3500" dirty="0">
              <a:latin typeface="+mn-lt"/>
            </a:endParaRPr>
          </a:p>
          <a:p>
            <a:pPr marL="0" indent="0">
              <a:spcBef>
                <a:spcPts val="0"/>
              </a:spcBef>
              <a:buNone/>
            </a:pPr>
            <a:endParaRPr lang="en-US" sz="3500" dirty="0">
              <a:latin typeface="+mn-lt"/>
            </a:endParaRPr>
          </a:p>
          <a:p>
            <a:pPr marL="0" indent="0">
              <a:spcBef>
                <a:spcPts val="0"/>
              </a:spcBef>
              <a:buNone/>
            </a:pPr>
            <a:endParaRPr lang="en-US" sz="3500" dirty="0">
              <a:latin typeface="+mn-lt"/>
            </a:endParaRPr>
          </a:p>
          <a:p>
            <a:pPr marL="0" indent="0">
              <a:spcBef>
                <a:spcPts val="0"/>
              </a:spcBef>
              <a:buNone/>
            </a:pPr>
            <a:endParaRPr lang="en-US" sz="4000" b="1" dirty="0">
              <a:latin typeface="+mn-lt"/>
            </a:endParaRPr>
          </a:p>
          <a:p>
            <a:pPr marL="0" indent="0" algn="ctr">
              <a:spcBef>
                <a:spcPts val="0"/>
              </a:spcBef>
              <a:buNone/>
            </a:pPr>
            <a:r>
              <a:rPr lang="en-US" sz="3800" b="1" dirty="0">
                <a:latin typeface="Arial Narrow" panose="020B0606020202030204" pitchFamily="34" charset="0"/>
              </a:rPr>
              <a:t>Craig Litmer, PE</a:t>
            </a:r>
          </a:p>
          <a:p>
            <a:pPr marL="0" indent="0" algn="ctr">
              <a:spcBef>
                <a:spcPts val="0"/>
              </a:spcBef>
              <a:buNone/>
            </a:pPr>
            <a:endParaRPr lang="en-US" sz="700" b="1" dirty="0">
              <a:latin typeface="Arial Narrow" panose="020B0606020202030204" pitchFamily="34" charset="0"/>
            </a:endParaRPr>
          </a:p>
          <a:p>
            <a:pPr marL="0" indent="0" algn="ctr">
              <a:spcBef>
                <a:spcPts val="0"/>
              </a:spcBef>
              <a:buNone/>
            </a:pPr>
            <a:r>
              <a:rPr lang="en-US" sz="2100" dirty="0">
                <a:latin typeface="Arial" panose="020B0604020202020204" pitchFamily="34" charset="0"/>
                <a:cs typeface="Arial" panose="020B0604020202020204" pitchFamily="34" charset="0"/>
              </a:rPr>
              <a:t>Project Manager</a:t>
            </a:r>
          </a:p>
          <a:p>
            <a:pPr marL="0" indent="0" algn="r">
              <a:spcBef>
                <a:spcPts val="0"/>
              </a:spcBef>
              <a:buNone/>
            </a:pPr>
            <a:endParaRPr lang="en-US" sz="4700" dirty="0">
              <a:latin typeface="Arial" panose="020B0604020202020204" pitchFamily="34" charset="0"/>
              <a:cs typeface="Arial" panose="020B0604020202020204" pitchFamily="34" charset="0"/>
            </a:endParaRPr>
          </a:p>
          <a:p>
            <a:pPr marL="0" indent="0" algn="r">
              <a:spcBef>
                <a:spcPts val="0"/>
              </a:spcBef>
              <a:buNone/>
            </a:pPr>
            <a:r>
              <a:rPr lang="en-US" sz="2100" dirty="0">
                <a:latin typeface="Arial" panose="020B0604020202020204" pitchFamily="34" charset="0"/>
                <a:cs typeface="Arial" panose="020B0604020202020204" pitchFamily="34" charset="0"/>
              </a:rPr>
              <a:t>513.407.8317</a:t>
            </a:r>
          </a:p>
          <a:p>
            <a:pPr marL="0" indent="0" algn="r">
              <a:spcBef>
                <a:spcPts val="0"/>
              </a:spcBef>
              <a:buNone/>
            </a:pPr>
            <a:r>
              <a:rPr lang="en-US" sz="2100" dirty="0">
                <a:latin typeface="Arial" panose="020B0604020202020204" pitchFamily="34" charset="0"/>
                <a:cs typeface="Arial" panose="020B0604020202020204" pitchFamily="34" charset="0"/>
              </a:rPr>
              <a:t>clitmer@structurepoint.com</a:t>
            </a:r>
            <a:endParaRPr lang="en-US" sz="1600" dirty="0">
              <a:latin typeface="Arial" panose="020B0604020202020204" pitchFamily="34" charset="0"/>
              <a:cs typeface="Arial" panose="020B0604020202020204" pitchFamily="34" charset="0"/>
            </a:endParaRPr>
          </a:p>
        </p:txBody>
      </p:sp>
      <p:pic>
        <p:nvPicPr>
          <p:cNvPr id="5" name="Picture 4" descr="Logo&#10;&#10;Description automatically generated with low confidence">
            <a:extLst>
              <a:ext uri="{FF2B5EF4-FFF2-40B4-BE49-F238E27FC236}">
                <a16:creationId xmlns:a16="http://schemas.microsoft.com/office/drawing/2014/main" id="{D4C79755-12D8-37CE-C8BB-9A1C4F1AD3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9257" y="3788812"/>
            <a:ext cx="2536589" cy="1110424"/>
          </a:xfrm>
          <a:prstGeom prst="rect">
            <a:avLst/>
          </a:prstGeom>
        </p:spPr>
      </p:pic>
    </p:spTree>
    <p:extLst>
      <p:ext uri="{BB962C8B-B14F-4D97-AF65-F5344CB8AC3E}">
        <p14:creationId xmlns:p14="http://schemas.microsoft.com/office/powerpoint/2010/main" val="837471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376C6FC-FFDD-41B6-992B-2D5722B6651F}"/>
              </a:ext>
            </a:extLst>
          </p:cNvPr>
          <p:cNvSpPr/>
          <p:nvPr/>
        </p:nvSpPr>
        <p:spPr>
          <a:xfrm>
            <a:off x="0" y="0"/>
            <a:ext cx="12192000" cy="6331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Map&#10;&#10;Description automatically generated">
            <a:extLst>
              <a:ext uri="{FF2B5EF4-FFF2-40B4-BE49-F238E27FC236}">
                <a16:creationId xmlns:a16="http://schemas.microsoft.com/office/drawing/2014/main" id="{C9CF718B-C2FA-14FA-2E08-77CC44DE06FE}"/>
              </a:ext>
            </a:extLst>
          </p:cNvPr>
          <p:cNvPicPr>
            <a:picLocks noChangeAspect="1"/>
          </p:cNvPicPr>
          <p:nvPr/>
        </p:nvPicPr>
        <p:blipFill rotWithShape="1">
          <a:blip r:embed="rId3" cstate="print">
            <a:alphaModFix amt="54000"/>
            <a:extLst>
              <a:ext uri="{28A0092B-C50C-407E-A947-70E740481C1C}">
                <a14:useLocalDpi xmlns:a14="http://schemas.microsoft.com/office/drawing/2010/main" val="0"/>
              </a:ext>
            </a:extLst>
          </a:blip>
          <a:srcRect/>
          <a:stretch/>
        </p:blipFill>
        <p:spPr>
          <a:xfrm>
            <a:off x="3790062" y="-1"/>
            <a:ext cx="8401938" cy="6289303"/>
          </a:xfrm>
          <a:prstGeom prst="rect">
            <a:avLst/>
          </a:prstGeom>
          <a:noFill/>
        </p:spPr>
      </p:pic>
      <p:sp>
        <p:nvSpPr>
          <p:cNvPr id="5" name="Rectangle 4">
            <a:extLst>
              <a:ext uri="{FF2B5EF4-FFF2-40B4-BE49-F238E27FC236}">
                <a16:creationId xmlns:a16="http://schemas.microsoft.com/office/drawing/2014/main" id="{91C03897-7428-FADF-8CA7-986E1885DC55}"/>
              </a:ext>
            </a:extLst>
          </p:cNvPr>
          <p:cNvSpPr/>
          <p:nvPr/>
        </p:nvSpPr>
        <p:spPr>
          <a:xfrm>
            <a:off x="0" y="0"/>
            <a:ext cx="3717848" cy="62893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7073" y="1"/>
            <a:ext cx="2863702" cy="6858000"/>
          </a:xfrm>
        </p:spPr>
        <p:txBody>
          <a:bodyPr anchor="ctr">
            <a:normAutofit/>
          </a:bodyPr>
          <a:lstStyle/>
          <a:p>
            <a:r>
              <a:rPr lang="en-US" dirty="0">
                <a:solidFill>
                  <a:schemeClr val="bg1"/>
                </a:solidFill>
              </a:rPr>
              <a:t>PROJECT LOCATION</a:t>
            </a:r>
          </a:p>
        </p:txBody>
      </p:sp>
      <p:sp>
        <p:nvSpPr>
          <p:cNvPr id="9" name="Isosceles Triangle 8">
            <a:extLst>
              <a:ext uri="{FF2B5EF4-FFF2-40B4-BE49-F238E27FC236}">
                <a16:creationId xmlns:a16="http://schemas.microsoft.com/office/drawing/2014/main" id="{6B1A1B1C-E6D3-2894-7373-67F34FF7B996}"/>
              </a:ext>
            </a:extLst>
          </p:cNvPr>
          <p:cNvSpPr/>
          <p:nvPr/>
        </p:nvSpPr>
        <p:spPr>
          <a:xfrm rot="18049801" flipV="1">
            <a:off x="5432894" y="1200432"/>
            <a:ext cx="2907456" cy="2870799"/>
          </a:xfrm>
          <a:prstGeom prst="triangle">
            <a:avLst>
              <a:gd name="adj" fmla="val 40312"/>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Map&#10;&#10;Description automatically generated">
            <a:extLst>
              <a:ext uri="{FF2B5EF4-FFF2-40B4-BE49-F238E27FC236}">
                <a16:creationId xmlns:a16="http://schemas.microsoft.com/office/drawing/2014/main" id="{6EA8BAF1-65CD-FF50-53D4-91398D9113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948493" y="256047"/>
            <a:ext cx="2938129" cy="2988243"/>
          </a:xfrm>
          <a:prstGeom prst="ellipse">
            <a:avLst/>
          </a:prstGeom>
          <a:noFill/>
          <a:ln w="57150">
            <a:solidFill>
              <a:schemeClr val="tx2"/>
            </a:solidFill>
          </a:ln>
          <a:effectLst>
            <a:outerShdw blurRad="304800" dist="38100" dir="2700000" algn="tl" rotWithShape="0">
              <a:prstClr val="black">
                <a:alpha val="40000"/>
              </a:prstClr>
            </a:outerShdw>
          </a:effectLst>
        </p:spPr>
      </p:pic>
      <p:sp>
        <p:nvSpPr>
          <p:cNvPr id="6" name="Oval 5">
            <a:extLst>
              <a:ext uri="{FF2B5EF4-FFF2-40B4-BE49-F238E27FC236}">
                <a16:creationId xmlns:a16="http://schemas.microsoft.com/office/drawing/2014/main" id="{97EAB71D-7771-5686-16A7-A0ECB0CBB97B}"/>
              </a:ext>
            </a:extLst>
          </p:cNvPr>
          <p:cNvSpPr/>
          <p:nvPr/>
        </p:nvSpPr>
        <p:spPr>
          <a:xfrm>
            <a:off x="7941667" y="3542482"/>
            <a:ext cx="170941" cy="17094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390FBAF4-A7DB-966D-308D-4DAB1B897CCF}"/>
              </a:ext>
            </a:extLst>
          </p:cNvPr>
          <p:cNvSpPr txBox="1">
            <a:spLocks/>
          </p:cNvSpPr>
          <p:nvPr/>
        </p:nvSpPr>
        <p:spPr>
          <a:xfrm rot="15877730">
            <a:off x="6981820" y="1734849"/>
            <a:ext cx="1730681" cy="474573"/>
          </a:xfrm>
          <a:prstGeom prst="rect">
            <a:avLst/>
          </a:prstGeom>
          <a:effectLst>
            <a:glow rad="127000">
              <a:srgbClr val="C0042F"/>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r>
              <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Plainfield </a:t>
            </a:r>
            <a:r>
              <a:rPr lang="en-US" sz="1600" dirty="0" err="1">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rd</a:t>
            </a:r>
            <a:endPar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endParaRPr>
          </a:p>
        </p:txBody>
      </p:sp>
      <p:sp>
        <p:nvSpPr>
          <p:cNvPr id="17" name="Title 1">
            <a:extLst>
              <a:ext uri="{FF2B5EF4-FFF2-40B4-BE49-F238E27FC236}">
                <a16:creationId xmlns:a16="http://schemas.microsoft.com/office/drawing/2014/main" id="{92BA5203-0AD7-8429-8D55-D6DEED2CD283}"/>
              </a:ext>
            </a:extLst>
          </p:cNvPr>
          <p:cNvSpPr txBox="1">
            <a:spLocks/>
          </p:cNvSpPr>
          <p:nvPr/>
        </p:nvSpPr>
        <p:spPr>
          <a:xfrm rot="20317769">
            <a:off x="8139576" y="2989401"/>
            <a:ext cx="1730681" cy="474573"/>
          </a:xfrm>
          <a:prstGeom prst="rect">
            <a:avLst/>
          </a:prstGeom>
          <a:effectLst>
            <a:glow rad="127000">
              <a:srgbClr val="C0042F"/>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r>
              <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Hunt </a:t>
            </a:r>
            <a:r>
              <a:rPr lang="en-US" sz="1600" dirty="0" err="1">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rd</a:t>
            </a:r>
            <a:endPar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endParaRPr>
          </a:p>
        </p:txBody>
      </p:sp>
      <p:sp>
        <p:nvSpPr>
          <p:cNvPr id="19" name="Title 1">
            <a:extLst>
              <a:ext uri="{FF2B5EF4-FFF2-40B4-BE49-F238E27FC236}">
                <a16:creationId xmlns:a16="http://schemas.microsoft.com/office/drawing/2014/main" id="{35883D59-9A13-5BF9-1614-2A8DD58AD700}"/>
              </a:ext>
            </a:extLst>
          </p:cNvPr>
          <p:cNvSpPr txBox="1">
            <a:spLocks/>
          </p:cNvSpPr>
          <p:nvPr/>
        </p:nvSpPr>
        <p:spPr>
          <a:xfrm rot="20565947">
            <a:off x="3735890" y="5023351"/>
            <a:ext cx="2807677" cy="474573"/>
          </a:xfrm>
          <a:prstGeom prst="rect">
            <a:avLst/>
          </a:prstGeom>
          <a:effectLst>
            <a:glow rad="127000">
              <a:srgbClr val="C0042F"/>
            </a:glow>
          </a:effectLst>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r>
              <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Sr 126 (Ronald Reagan </a:t>
            </a:r>
            <a:r>
              <a:rPr lang="en-US" sz="1600" dirty="0" err="1">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hwy</a:t>
            </a:r>
            <a:r>
              <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a:t>
            </a:r>
          </a:p>
        </p:txBody>
      </p:sp>
      <p:sp>
        <p:nvSpPr>
          <p:cNvPr id="12" name="Title 1">
            <a:extLst>
              <a:ext uri="{FF2B5EF4-FFF2-40B4-BE49-F238E27FC236}">
                <a16:creationId xmlns:a16="http://schemas.microsoft.com/office/drawing/2014/main" id="{6ABC8931-9F39-E5BF-0F80-D3AC6674B8D3}"/>
              </a:ext>
            </a:extLst>
          </p:cNvPr>
          <p:cNvSpPr txBox="1">
            <a:spLocks/>
          </p:cNvSpPr>
          <p:nvPr/>
        </p:nvSpPr>
        <p:spPr>
          <a:xfrm rot="21370444">
            <a:off x="8139576" y="262099"/>
            <a:ext cx="1730681" cy="474573"/>
          </a:xfrm>
          <a:prstGeom prst="rect">
            <a:avLst/>
          </a:prstGeom>
          <a:effectLst>
            <a:glow rad="127000">
              <a:srgbClr val="C0042F"/>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r>
              <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Peppermill </a:t>
            </a:r>
            <a:r>
              <a:rPr lang="en-US" sz="1600" dirty="0" err="1">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rd</a:t>
            </a:r>
            <a:endPar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endParaRPr>
          </a:p>
        </p:txBody>
      </p:sp>
      <p:sp>
        <p:nvSpPr>
          <p:cNvPr id="21" name="Title 1">
            <a:extLst>
              <a:ext uri="{FF2B5EF4-FFF2-40B4-BE49-F238E27FC236}">
                <a16:creationId xmlns:a16="http://schemas.microsoft.com/office/drawing/2014/main" id="{BC979C46-FF15-C291-B2C0-01303FF2D59C}"/>
              </a:ext>
            </a:extLst>
          </p:cNvPr>
          <p:cNvSpPr txBox="1">
            <a:spLocks/>
          </p:cNvSpPr>
          <p:nvPr/>
        </p:nvSpPr>
        <p:spPr>
          <a:xfrm rot="374624">
            <a:off x="6707943" y="4867522"/>
            <a:ext cx="2807677" cy="474573"/>
          </a:xfrm>
          <a:prstGeom prst="rect">
            <a:avLst/>
          </a:prstGeom>
          <a:effectLst>
            <a:glow rad="127000">
              <a:srgbClr val="C0042F"/>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r>
              <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Eb exit ramp</a:t>
            </a:r>
          </a:p>
        </p:txBody>
      </p:sp>
      <p:sp>
        <p:nvSpPr>
          <p:cNvPr id="22" name="Title 1">
            <a:extLst>
              <a:ext uri="{FF2B5EF4-FFF2-40B4-BE49-F238E27FC236}">
                <a16:creationId xmlns:a16="http://schemas.microsoft.com/office/drawing/2014/main" id="{B96A293A-1BEB-297C-1FA8-DE845B0048FB}"/>
              </a:ext>
            </a:extLst>
          </p:cNvPr>
          <p:cNvSpPr txBox="1">
            <a:spLocks/>
          </p:cNvSpPr>
          <p:nvPr/>
        </p:nvSpPr>
        <p:spPr>
          <a:xfrm rot="21023093">
            <a:off x="8457166" y="4672975"/>
            <a:ext cx="2807677" cy="474573"/>
          </a:xfrm>
          <a:prstGeom prst="rect">
            <a:avLst/>
          </a:prstGeom>
          <a:effectLst>
            <a:glow rad="127000">
              <a:srgbClr val="C0042F"/>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r>
              <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Eb entry ramp</a:t>
            </a:r>
          </a:p>
        </p:txBody>
      </p:sp>
      <p:sp>
        <p:nvSpPr>
          <p:cNvPr id="23" name="Title 1">
            <a:extLst>
              <a:ext uri="{FF2B5EF4-FFF2-40B4-BE49-F238E27FC236}">
                <a16:creationId xmlns:a16="http://schemas.microsoft.com/office/drawing/2014/main" id="{EDA23291-D6C0-F008-7975-21BBCA545A7D}"/>
              </a:ext>
            </a:extLst>
          </p:cNvPr>
          <p:cNvSpPr txBox="1">
            <a:spLocks/>
          </p:cNvSpPr>
          <p:nvPr/>
        </p:nvSpPr>
        <p:spPr>
          <a:xfrm rot="2286051">
            <a:off x="9207163" y="4109362"/>
            <a:ext cx="2807677" cy="474573"/>
          </a:xfrm>
          <a:prstGeom prst="rect">
            <a:avLst/>
          </a:prstGeom>
          <a:effectLst>
            <a:glow rad="127000">
              <a:srgbClr val="C0042F"/>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r>
              <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Wb exit ramp</a:t>
            </a:r>
          </a:p>
        </p:txBody>
      </p:sp>
      <p:sp>
        <p:nvSpPr>
          <p:cNvPr id="24" name="Title 1">
            <a:extLst>
              <a:ext uri="{FF2B5EF4-FFF2-40B4-BE49-F238E27FC236}">
                <a16:creationId xmlns:a16="http://schemas.microsoft.com/office/drawing/2014/main" id="{ABCAB527-5BE8-1B04-E052-BA794B8221BE}"/>
              </a:ext>
            </a:extLst>
          </p:cNvPr>
          <p:cNvSpPr txBox="1">
            <a:spLocks/>
          </p:cNvSpPr>
          <p:nvPr/>
        </p:nvSpPr>
        <p:spPr>
          <a:xfrm rot="20691745">
            <a:off x="3773463" y="3900844"/>
            <a:ext cx="2807677" cy="474573"/>
          </a:xfrm>
          <a:prstGeom prst="rect">
            <a:avLst/>
          </a:prstGeom>
          <a:effectLst>
            <a:glow rad="127000">
              <a:srgbClr val="C0042F"/>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r>
              <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Wb entry ramp</a:t>
            </a:r>
          </a:p>
        </p:txBody>
      </p:sp>
    </p:spTree>
    <p:extLst>
      <p:ext uri="{BB962C8B-B14F-4D97-AF65-F5344CB8AC3E}">
        <p14:creationId xmlns:p14="http://schemas.microsoft.com/office/powerpoint/2010/main" val="1197111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72FDCA5A-F98D-6683-4C4D-408A6C90AFDB}"/>
              </a:ext>
            </a:extLst>
          </p:cNvPr>
          <p:cNvSpPr/>
          <p:nvPr/>
        </p:nvSpPr>
        <p:spPr>
          <a:xfrm>
            <a:off x="0" y="0"/>
            <a:ext cx="12192000" cy="10702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76D7CA53-CDD3-B894-6F08-7FEF4E686F23}"/>
              </a:ext>
            </a:extLst>
          </p:cNvPr>
          <p:cNvSpPr/>
          <p:nvPr/>
        </p:nvSpPr>
        <p:spPr>
          <a:xfrm>
            <a:off x="0" y="1110508"/>
            <a:ext cx="12192000" cy="51787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Map&#10;&#10;Description automatically generated">
            <a:extLst>
              <a:ext uri="{FF2B5EF4-FFF2-40B4-BE49-F238E27FC236}">
                <a16:creationId xmlns:a16="http://schemas.microsoft.com/office/drawing/2014/main" id="{6908D0A3-3F28-60F2-75A2-4A8941E52046}"/>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174171" y="1110509"/>
            <a:ext cx="11843658" cy="5178795"/>
          </a:xfrm>
          <a:noFill/>
        </p:spPr>
      </p:pic>
      <p:sp>
        <p:nvSpPr>
          <p:cNvPr id="6" name="Title 1">
            <a:extLst>
              <a:ext uri="{FF2B5EF4-FFF2-40B4-BE49-F238E27FC236}">
                <a16:creationId xmlns:a16="http://schemas.microsoft.com/office/drawing/2014/main" id="{09B65842-A01A-8B4F-27E4-97D5427B289A}"/>
              </a:ext>
            </a:extLst>
          </p:cNvPr>
          <p:cNvSpPr txBox="1">
            <a:spLocks/>
          </p:cNvSpPr>
          <p:nvPr/>
        </p:nvSpPr>
        <p:spPr>
          <a:xfrm>
            <a:off x="5608406" y="3191714"/>
            <a:ext cx="1730681" cy="474573"/>
          </a:xfrm>
          <a:prstGeom prst="rect">
            <a:avLst/>
          </a:prstGeom>
          <a:effectLst>
            <a:glow rad="127000">
              <a:srgbClr val="C0042F"/>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r>
              <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speedway</a:t>
            </a:r>
          </a:p>
        </p:txBody>
      </p:sp>
      <p:sp>
        <p:nvSpPr>
          <p:cNvPr id="7" name="Title 1">
            <a:extLst>
              <a:ext uri="{FF2B5EF4-FFF2-40B4-BE49-F238E27FC236}">
                <a16:creationId xmlns:a16="http://schemas.microsoft.com/office/drawing/2014/main" id="{6C02C64C-205B-4387-ED9F-568BC58F4EAE}"/>
              </a:ext>
            </a:extLst>
          </p:cNvPr>
          <p:cNvSpPr txBox="1">
            <a:spLocks/>
          </p:cNvSpPr>
          <p:nvPr/>
        </p:nvSpPr>
        <p:spPr>
          <a:xfrm>
            <a:off x="6770456" y="3706525"/>
            <a:ext cx="1730681" cy="474573"/>
          </a:xfrm>
          <a:prstGeom prst="rect">
            <a:avLst/>
          </a:prstGeom>
          <a:effectLst>
            <a:glow rad="127000">
              <a:srgbClr val="C0042F"/>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r>
              <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marathon</a:t>
            </a:r>
          </a:p>
        </p:txBody>
      </p:sp>
      <p:sp>
        <p:nvSpPr>
          <p:cNvPr id="8" name="Title 1">
            <a:extLst>
              <a:ext uri="{FF2B5EF4-FFF2-40B4-BE49-F238E27FC236}">
                <a16:creationId xmlns:a16="http://schemas.microsoft.com/office/drawing/2014/main" id="{BFC61CEC-658F-67B5-1E9E-7119BB4A0847}"/>
              </a:ext>
            </a:extLst>
          </p:cNvPr>
          <p:cNvSpPr txBox="1">
            <a:spLocks/>
          </p:cNvSpPr>
          <p:nvPr/>
        </p:nvSpPr>
        <p:spPr>
          <a:xfrm>
            <a:off x="4463966" y="3469238"/>
            <a:ext cx="1730681" cy="474573"/>
          </a:xfrm>
          <a:prstGeom prst="rect">
            <a:avLst/>
          </a:prstGeom>
          <a:effectLst>
            <a:glow rad="127000">
              <a:srgbClr val="C0042F"/>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r>
              <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shell</a:t>
            </a:r>
          </a:p>
        </p:txBody>
      </p:sp>
      <p:sp>
        <p:nvSpPr>
          <p:cNvPr id="9" name="Title 1">
            <a:extLst>
              <a:ext uri="{FF2B5EF4-FFF2-40B4-BE49-F238E27FC236}">
                <a16:creationId xmlns:a16="http://schemas.microsoft.com/office/drawing/2014/main" id="{72EBE9AD-5AC5-8A6C-7AA7-CD95D8885E63}"/>
              </a:ext>
            </a:extLst>
          </p:cNvPr>
          <p:cNvSpPr txBox="1">
            <a:spLocks/>
          </p:cNvSpPr>
          <p:nvPr/>
        </p:nvSpPr>
        <p:spPr>
          <a:xfrm>
            <a:off x="5532206" y="4038763"/>
            <a:ext cx="1730681" cy="474573"/>
          </a:xfrm>
          <a:prstGeom prst="rect">
            <a:avLst/>
          </a:prstGeom>
          <a:effectLst>
            <a:glow rad="127000">
              <a:srgbClr val="C0042F"/>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r>
              <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Evan’s auto</a:t>
            </a:r>
          </a:p>
        </p:txBody>
      </p:sp>
      <p:sp>
        <p:nvSpPr>
          <p:cNvPr id="11" name="Title 1">
            <a:extLst>
              <a:ext uri="{FF2B5EF4-FFF2-40B4-BE49-F238E27FC236}">
                <a16:creationId xmlns:a16="http://schemas.microsoft.com/office/drawing/2014/main" id="{CE28801A-FFCF-4A5F-F847-46FF13490F0B}"/>
              </a:ext>
            </a:extLst>
          </p:cNvPr>
          <p:cNvSpPr txBox="1">
            <a:spLocks/>
          </p:cNvSpPr>
          <p:nvPr/>
        </p:nvSpPr>
        <p:spPr>
          <a:xfrm>
            <a:off x="4463966" y="1788221"/>
            <a:ext cx="1730681" cy="474573"/>
          </a:xfrm>
          <a:prstGeom prst="rect">
            <a:avLst/>
          </a:prstGeom>
          <a:effectLst>
            <a:glow rad="127000">
              <a:srgbClr val="C0042F"/>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r>
              <a:rPr lang="en-US" sz="1600" dirty="0" err="1">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kroger</a:t>
            </a:r>
            <a:endPar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endParaRPr>
          </a:p>
        </p:txBody>
      </p:sp>
      <p:sp>
        <p:nvSpPr>
          <p:cNvPr id="12" name="Title 1">
            <a:extLst>
              <a:ext uri="{FF2B5EF4-FFF2-40B4-BE49-F238E27FC236}">
                <a16:creationId xmlns:a16="http://schemas.microsoft.com/office/drawing/2014/main" id="{4504E9C9-0D27-3B82-30EC-BD8460FB3A2A}"/>
              </a:ext>
            </a:extLst>
          </p:cNvPr>
          <p:cNvSpPr txBox="1">
            <a:spLocks/>
          </p:cNvSpPr>
          <p:nvPr/>
        </p:nvSpPr>
        <p:spPr>
          <a:xfrm>
            <a:off x="6473746" y="2551022"/>
            <a:ext cx="1730681" cy="474573"/>
          </a:xfrm>
          <a:prstGeom prst="rect">
            <a:avLst/>
          </a:prstGeom>
          <a:effectLst>
            <a:glow rad="127000">
              <a:srgbClr val="C0042F"/>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r>
              <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Kohl’s</a:t>
            </a:r>
          </a:p>
        </p:txBody>
      </p:sp>
      <p:sp>
        <p:nvSpPr>
          <p:cNvPr id="13" name="Title 1">
            <a:extLst>
              <a:ext uri="{FF2B5EF4-FFF2-40B4-BE49-F238E27FC236}">
                <a16:creationId xmlns:a16="http://schemas.microsoft.com/office/drawing/2014/main" id="{AD17EF7C-8515-78F6-EE3F-F4FF4369F707}"/>
              </a:ext>
            </a:extLst>
          </p:cNvPr>
          <p:cNvSpPr txBox="1">
            <a:spLocks/>
          </p:cNvSpPr>
          <p:nvPr/>
        </p:nvSpPr>
        <p:spPr>
          <a:xfrm>
            <a:off x="5905115" y="2218783"/>
            <a:ext cx="1730681" cy="474573"/>
          </a:xfrm>
          <a:prstGeom prst="rect">
            <a:avLst/>
          </a:prstGeom>
          <a:effectLst>
            <a:glow rad="127000">
              <a:srgbClr val="C0042F"/>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r>
              <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Big lots</a:t>
            </a:r>
          </a:p>
        </p:txBody>
      </p:sp>
      <p:sp>
        <p:nvSpPr>
          <p:cNvPr id="14" name="Title 1">
            <a:extLst>
              <a:ext uri="{FF2B5EF4-FFF2-40B4-BE49-F238E27FC236}">
                <a16:creationId xmlns:a16="http://schemas.microsoft.com/office/drawing/2014/main" id="{D8498AFD-4B9C-9E41-1E6F-81F9A994B3B7}"/>
              </a:ext>
            </a:extLst>
          </p:cNvPr>
          <p:cNvSpPr txBox="1">
            <a:spLocks/>
          </p:cNvSpPr>
          <p:nvPr/>
        </p:nvSpPr>
        <p:spPr>
          <a:xfrm rot="20474683">
            <a:off x="1904544" y="4778966"/>
            <a:ext cx="1730681" cy="474573"/>
          </a:xfrm>
          <a:prstGeom prst="rect">
            <a:avLst/>
          </a:prstGeom>
          <a:effectLst>
            <a:glow rad="127000">
              <a:srgbClr val="C0042F"/>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r>
              <a:rPr lang="en-US" sz="1600" dirty="0">
                <a:solidFill>
                  <a:schemeClr val="bg1">
                    <a:lumMod val="95000"/>
                  </a:schemeClr>
                </a:solidFill>
                <a:effectLst>
                  <a:glow rad="419100">
                    <a:srgbClr val="0076C0">
                      <a:alpha val="40000"/>
                    </a:srgbClr>
                  </a:glow>
                  <a:outerShdw blurRad="38100" dist="38100" dir="2700000" algn="tl">
                    <a:srgbClr val="000000">
                      <a:alpha val="43137"/>
                    </a:srgbClr>
                  </a:outerShdw>
                </a:effectLst>
              </a:rPr>
              <a:t>Plainfield </a:t>
            </a:r>
            <a:r>
              <a:rPr lang="en-US" sz="1600" dirty="0" err="1">
                <a:solidFill>
                  <a:schemeClr val="bg1">
                    <a:lumMod val="95000"/>
                  </a:schemeClr>
                </a:solidFill>
                <a:effectLst>
                  <a:glow rad="419100">
                    <a:srgbClr val="0076C0">
                      <a:alpha val="40000"/>
                    </a:srgbClr>
                  </a:glow>
                  <a:outerShdw blurRad="38100" dist="38100" dir="2700000" algn="tl">
                    <a:srgbClr val="000000">
                      <a:alpha val="43137"/>
                    </a:srgbClr>
                  </a:outerShdw>
                </a:effectLst>
              </a:rPr>
              <a:t>rd</a:t>
            </a:r>
            <a:endParaRPr lang="en-US" sz="1600" dirty="0">
              <a:solidFill>
                <a:schemeClr val="bg1">
                  <a:lumMod val="95000"/>
                </a:schemeClr>
              </a:solidFill>
              <a:effectLst>
                <a:glow rad="419100">
                  <a:srgbClr val="0076C0">
                    <a:alpha val="40000"/>
                  </a:srgbClr>
                </a:glow>
                <a:outerShdw blurRad="38100" dist="38100" dir="2700000" algn="tl">
                  <a:srgbClr val="000000">
                    <a:alpha val="43137"/>
                  </a:srgbClr>
                </a:outerShdw>
              </a:effectLst>
            </a:endParaRPr>
          </a:p>
        </p:txBody>
      </p:sp>
      <p:sp>
        <p:nvSpPr>
          <p:cNvPr id="15" name="Title 1">
            <a:extLst>
              <a:ext uri="{FF2B5EF4-FFF2-40B4-BE49-F238E27FC236}">
                <a16:creationId xmlns:a16="http://schemas.microsoft.com/office/drawing/2014/main" id="{D9701316-F8F7-9CF3-FE68-FE22EDBD0C4C}"/>
              </a:ext>
            </a:extLst>
          </p:cNvPr>
          <p:cNvSpPr txBox="1">
            <a:spLocks/>
          </p:cNvSpPr>
          <p:nvPr/>
        </p:nvSpPr>
        <p:spPr>
          <a:xfrm rot="1257205">
            <a:off x="7737244" y="4723099"/>
            <a:ext cx="1730681" cy="474573"/>
          </a:xfrm>
          <a:prstGeom prst="rect">
            <a:avLst/>
          </a:prstGeom>
          <a:effectLst>
            <a:glow rad="127000">
              <a:srgbClr val="0076C0"/>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r>
              <a:rPr lang="en-US" sz="1600" dirty="0">
                <a:solidFill>
                  <a:schemeClr val="bg1">
                    <a:lumMod val="95000"/>
                  </a:schemeClr>
                </a:solidFill>
                <a:effectLst>
                  <a:glow rad="419100">
                    <a:srgbClr val="0076C0">
                      <a:alpha val="40000"/>
                    </a:srgbClr>
                  </a:glow>
                  <a:outerShdw blurRad="38100" dist="38100" dir="2700000" algn="tl">
                    <a:srgbClr val="000000">
                      <a:alpha val="43137"/>
                    </a:srgbClr>
                  </a:outerShdw>
                </a:effectLst>
              </a:rPr>
              <a:t>Hunt</a:t>
            </a:r>
            <a:r>
              <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 </a:t>
            </a:r>
            <a:r>
              <a:rPr lang="en-US" sz="1600" dirty="0" err="1">
                <a:solidFill>
                  <a:schemeClr val="bg1">
                    <a:lumMod val="95000"/>
                  </a:schemeClr>
                </a:solidFill>
                <a:effectLst>
                  <a:glow rad="419100">
                    <a:srgbClr val="0076C0">
                      <a:alpha val="40000"/>
                    </a:srgbClr>
                  </a:glow>
                  <a:outerShdw blurRad="38100" dist="38100" dir="2700000" algn="tl">
                    <a:srgbClr val="000000">
                      <a:alpha val="43137"/>
                    </a:srgbClr>
                  </a:outerShdw>
                </a:effectLst>
              </a:rPr>
              <a:t>rd</a:t>
            </a:r>
            <a:endParaRPr lang="en-US" sz="1600" dirty="0">
              <a:solidFill>
                <a:schemeClr val="bg1">
                  <a:lumMod val="95000"/>
                </a:schemeClr>
              </a:solidFill>
              <a:effectLst>
                <a:glow rad="419100">
                  <a:srgbClr val="0076C0">
                    <a:alpha val="40000"/>
                  </a:srgbClr>
                </a:glow>
                <a:outerShdw blurRad="38100" dist="38100" dir="2700000" algn="tl">
                  <a:srgbClr val="000000">
                    <a:alpha val="43137"/>
                  </a:srgbClr>
                </a:outerShdw>
              </a:effectLst>
            </a:endParaRPr>
          </a:p>
        </p:txBody>
      </p:sp>
      <p:sp>
        <p:nvSpPr>
          <p:cNvPr id="19" name="Title 1">
            <a:extLst>
              <a:ext uri="{FF2B5EF4-FFF2-40B4-BE49-F238E27FC236}">
                <a16:creationId xmlns:a16="http://schemas.microsoft.com/office/drawing/2014/main" id="{10D5FD48-31A8-622F-4B40-D4C0C3CD93CE}"/>
              </a:ext>
            </a:extLst>
          </p:cNvPr>
          <p:cNvSpPr txBox="1">
            <a:spLocks/>
          </p:cNvSpPr>
          <p:nvPr/>
        </p:nvSpPr>
        <p:spPr>
          <a:xfrm>
            <a:off x="7494283" y="3478391"/>
            <a:ext cx="1730681" cy="474573"/>
          </a:xfrm>
          <a:prstGeom prst="rect">
            <a:avLst/>
          </a:prstGeom>
          <a:effectLst>
            <a:glow rad="127000">
              <a:srgbClr val="C0042F"/>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r>
              <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Skyline chili</a:t>
            </a:r>
          </a:p>
        </p:txBody>
      </p:sp>
      <p:sp>
        <p:nvSpPr>
          <p:cNvPr id="20" name="Title 1">
            <a:extLst>
              <a:ext uri="{FF2B5EF4-FFF2-40B4-BE49-F238E27FC236}">
                <a16:creationId xmlns:a16="http://schemas.microsoft.com/office/drawing/2014/main" id="{7C851459-508F-BA3F-7D31-2CEB7235C957}"/>
              </a:ext>
            </a:extLst>
          </p:cNvPr>
          <p:cNvSpPr txBox="1">
            <a:spLocks/>
          </p:cNvSpPr>
          <p:nvPr/>
        </p:nvSpPr>
        <p:spPr>
          <a:xfrm>
            <a:off x="8547469" y="3158462"/>
            <a:ext cx="1730681" cy="474573"/>
          </a:xfrm>
          <a:prstGeom prst="rect">
            <a:avLst/>
          </a:prstGeom>
          <a:effectLst>
            <a:glow rad="127000">
              <a:srgbClr val="C0042F"/>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r>
              <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Taco bell</a:t>
            </a:r>
          </a:p>
        </p:txBody>
      </p:sp>
      <p:sp>
        <p:nvSpPr>
          <p:cNvPr id="21" name="Title 1">
            <a:extLst>
              <a:ext uri="{FF2B5EF4-FFF2-40B4-BE49-F238E27FC236}">
                <a16:creationId xmlns:a16="http://schemas.microsoft.com/office/drawing/2014/main" id="{950F4D3E-10CD-9FF2-1C0D-3E7A4E4FC13B}"/>
              </a:ext>
            </a:extLst>
          </p:cNvPr>
          <p:cNvSpPr txBox="1">
            <a:spLocks/>
          </p:cNvSpPr>
          <p:nvPr/>
        </p:nvSpPr>
        <p:spPr>
          <a:xfrm>
            <a:off x="4127727" y="2495763"/>
            <a:ext cx="1730681" cy="474573"/>
          </a:xfrm>
          <a:prstGeom prst="rect">
            <a:avLst/>
          </a:prstGeom>
          <a:effectLst>
            <a:glow rad="127000">
              <a:srgbClr val="C0042F"/>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r>
              <a:rPr lang="en-US" sz="1600" dirty="0" err="1">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mcdonalds</a:t>
            </a:r>
            <a:endPar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endParaRPr>
          </a:p>
        </p:txBody>
      </p:sp>
      <p:sp>
        <p:nvSpPr>
          <p:cNvPr id="30" name="Title 1">
            <a:extLst>
              <a:ext uri="{FF2B5EF4-FFF2-40B4-BE49-F238E27FC236}">
                <a16:creationId xmlns:a16="http://schemas.microsoft.com/office/drawing/2014/main" id="{00FB2268-830F-ECD2-A699-1FFAB684EECD}"/>
              </a:ext>
            </a:extLst>
          </p:cNvPr>
          <p:cNvSpPr txBox="1">
            <a:spLocks/>
          </p:cNvSpPr>
          <p:nvPr/>
        </p:nvSpPr>
        <p:spPr>
          <a:xfrm>
            <a:off x="1534205" y="1075187"/>
            <a:ext cx="2531755" cy="474573"/>
          </a:xfrm>
          <a:prstGeom prst="rect">
            <a:avLst/>
          </a:prstGeom>
          <a:effectLst>
            <a:glow rad="127000">
              <a:srgbClr val="C0042F"/>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r>
              <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Chabad </a:t>
            </a:r>
            <a:r>
              <a:rPr lang="en-US" sz="1600" dirty="0" err="1">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jewish</a:t>
            </a:r>
            <a:r>
              <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 center</a:t>
            </a:r>
          </a:p>
        </p:txBody>
      </p:sp>
      <p:sp>
        <p:nvSpPr>
          <p:cNvPr id="31" name="Title 1">
            <a:extLst>
              <a:ext uri="{FF2B5EF4-FFF2-40B4-BE49-F238E27FC236}">
                <a16:creationId xmlns:a16="http://schemas.microsoft.com/office/drawing/2014/main" id="{CB5791AE-D881-B730-1BD7-B94E1163F903}"/>
              </a:ext>
            </a:extLst>
          </p:cNvPr>
          <p:cNvSpPr txBox="1">
            <a:spLocks/>
          </p:cNvSpPr>
          <p:nvPr/>
        </p:nvSpPr>
        <p:spPr>
          <a:xfrm>
            <a:off x="6867554" y="1470304"/>
            <a:ext cx="2949919" cy="474573"/>
          </a:xfrm>
          <a:prstGeom prst="rect">
            <a:avLst/>
          </a:prstGeom>
          <a:effectLst>
            <a:glow rad="127000">
              <a:srgbClr val="C0042F"/>
            </a:glow>
          </a:effectLst>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r>
              <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Blue ash elementary school</a:t>
            </a:r>
          </a:p>
        </p:txBody>
      </p:sp>
      <p:sp>
        <p:nvSpPr>
          <p:cNvPr id="32" name="Title 1">
            <a:extLst>
              <a:ext uri="{FF2B5EF4-FFF2-40B4-BE49-F238E27FC236}">
                <a16:creationId xmlns:a16="http://schemas.microsoft.com/office/drawing/2014/main" id="{0763B353-28E9-6F99-DAAA-490A1012E64B}"/>
              </a:ext>
            </a:extLst>
          </p:cNvPr>
          <p:cNvSpPr txBox="1">
            <a:spLocks/>
          </p:cNvSpPr>
          <p:nvPr/>
        </p:nvSpPr>
        <p:spPr>
          <a:xfrm>
            <a:off x="9751539" y="1035506"/>
            <a:ext cx="3231657" cy="474573"/>
          </a:xfrm>
          <a:prstGeom prst="rect">
            <a:avLst/>
          </a:prstGeom>
          <a:effectLst>
            <a:glow rad="127000">
              <a:srgbClr val="C0042F"/>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r>
              <a:rPr lang="en-US" sz="1600" dirty="0" err="1">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uc</a:t>
            </a:r>
            <a:r>
              <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 blue ash</a:t>
            </a:r>
          </a:p>
        </p:txBody>
      </p:sp>
      <p:sp>
        <p:nvSpPr>
          <p:cNvPr id="34" name="Title 33">
            <a:extLst>
              <a:ext uri="{FF2B5EF4-FFF2-40B4-BE49-F238E27FC236}">
                <a16:creationId xmlns:a16="http://schemas.microsoft.com/office/drawing/2014/main" id="{8556E16B-70F5-CE22-9FF0-A8DBE8F06C70}"/>
              </a:ext>
            </a:extLst>
          </p:cNvPr>
          <p:cNvSpPr>
            <a:spLocks noGrp="1"/>
          </p:cNvSpPr>
          <p:nvPr>
            <p:ph type="title"/>
          </p:nvPr>
        </p:nvSpPr>
        <p:spPr>
          <a:xfrm>
            <a:off x="174170" y="-14740"/>
            <a:ext cx="11408229" cy="1098249"/>
          </a:xfrm>
        </p:spPr>
        <p:txBody>
          <a:bodyPr/>
          <a:lstStyle/>
          <a:p>
            <a:r>
              <a:rPr lang="en-US" dirty="0">
                <a:solidFill>
                  <a:schemeClr val="bg1"/>
                </a:solidFill>
              </a:rPr>
              <a:t>Existing corridor features </a:t>
            </a:r>
          </a:p>
        </p:txBody>
      </p:sp>
      <p:sp>
        <p:nvSpPr>
          <p:cNvPr id="37" name="Title 1">
            <a:extLst>
              <a:ext uri="{FF2B5EF4-FFF2-40B4-BE49-F238E27FC236}">
                <a16:creationId xmlns:a16="http://schemas.microsoft.com/office/drawing/2014/main" id="{5C829197-E06E-F705-BFCA-F7855BA13E1B}"/>
              </a:ext>
            </a:extLst>
          </p:cNvPr>
          <p:cNvSpPr txBox="1">
            <a:spLocks/>
          </p:cNvSpPr>
          <p:nvPr/>
        </p:nvSpPr>
        <p:spPr>
          <a:xfrm rot="1984664">
            <a:off x="9214224" y="3166874"/>
            <a:ext cx="1730681" cy="474573"/>
          </a:xfrm>
          <a:prstGeom prst="rect">
            <a:avLst/>
          </a:prstGeom>
          <a:effectLst>
            <a:glow rad="127000">
              <a:srgbClr val="C0042F"/>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r>
              <a:rPr lang="en-US" sz="1600" dirty="0">
                <a:solidFill>
                  <a:schemeClr val="bg1">
                    <a:lumMod val="95000"/>
                  </a:schemeClr>
                </a:solidFill>
                <a:effectLst>
                  <a:glow rad="419100">
                    <a:srgbClr val="0076C0">
                      <a:alpha val="40000"/>
                    </a:srgbClr>
                  </a:glow>
                  <a:outerShdw blurRad="38100" dist="38100" dir="2700000" algn="tl">
                    <a:srgbClr val="000000">
                      <a:alpha val="43137"/>
                    </a:srgbClr>
                  </a:outerShdw>
                </a:effectLst>
              </a:rPr>
              <a:t>St</a:t>
            </a:r>
            <a:r>
              <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 </a:t>
            </a:r>
            <a:r>
              <a:rPr lang="en-US" sz="1600" dirty="0">
                <a:solidFill>
                  <a:schemeClr val="bg1">
                    <a:lumMod val="95000"/>
                  </a:schemeClr>
                </a:solidFill>
                <a:effectLst>
                  <a:glow rad="419100">
                    <a:srgbClr val="0076C0">
                      <a:alpha val="40000"/>
                    </a:srgbClr>
                  </a:glow>
                  <a:outerShdw blurRad="38100" dist="38100" dir="2700000" algn="tl">
                    <a:srgbClr val="000000">
                      <a:alpha val="43137"/>
                    </a:srgbClr>
                  </a:outerShdw>
                </a:effectLst>
              </a:rPr>
              <a:t>Andrews</a:t>
            </a:r>
            <a:r>
              <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 </a:t>
            </a:r>
            <a:r>
              <a:rPr lang="en-US" sz="1600" dirty="0">
                <a:solidFill>
                  <a:schemeClr val="bg1">
                    <a:lumMod val="95000"/>
                  </a:schemeClr>
                </a:solidFill>
                <a:effectLst>
                  <a:glow rad="419100">
                    <a:srgbClr val="0076C0">
                      <a:alpha val="40000"/>
                    </a:srgbClr>
                  </a:glow>
                  <a:outerShdw blurRad="38100" dist="38100" dir="2700000" algn="tl">
                    <a:srgbClr val="000000">
                      <a:alpha val="43137"/>
                    </a:srgbClr>
                  </a:outerShdw>
                </a:effectLst>
              </a:rPr>
              <a:t>pl</a:t>
            </a:r>
          </a:p>
        </p:txBody>
      </p:sp>
      <p:sp>
        <p:nvSpPr>
          <p:cNvPr id="38" name="Title 1">
            <a:extLst>
              <a:ext uri="{FF2B5EF4-FFF2-40B4-BE49-F238E27FC236}">
                <a16:creationId xmlns:a16="http://schemas.microsoft.com/office/drawing/2014/main" id="{67348024-73C9-C7EC-4375-0E79B09F46F0}"/>
              </a:ext>
            </a:extLst>
          </p:cNvPr>
          <p:cNvSpPr txBox="1">
            <a:spLocks/>
          </p:cNvSpPr>
          <p:nvPr/>
        </p:nvSpPr>
        <p:spPr>
          <a:xfrm>
            <a:off x="463427" y="4187651"/>
            <a:ext cx="1730681" cy="474573"/>
          </a:xfrm>
          <a:prstGeom prst="rect">
            <a:avLst/>
          </a:prstGeom>
          <a:effectLst>
            <a:glow rad="127000">
              <a:srgbClr val="C0042F"/>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r>
              <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target</a:t>
            </a:r>
          </a:p>
        </p:txBody>
      </p:sp>
      <p:sp>
        <p:nvSpPr>
          <p:cNvPr id="39" name="Title 1">
            <a:extLst>
              <a:ext uri="{FF2B5EF4-FFF2-40B4-BE49-F238E27FC236}">
                <a16:creationId xmlns:a16="http://schemas.microsoft.com/office/drawing/2014/main" id="{F9EEA0D2-E022-9685-7E13-F93A60D8CAA2}"/>
              </a:ext>
            </a:extLst>
          </p:cNvPr>
          <p:cNvSpPr txBox="1">
            <a:spLocks/>
          </p:cNvSpPr>
          <p:nvPr/>
        </p:nvSpPr>
        <p:spPr>
          <a:xfrm rot="1984664">
            <a:off x="10507775" y="2788308"/>
            <a:ext cx="1730681" cy="474573"/>
          </a:xfrm>
          <a:prstGeom prst="rect">
            <a:avLst/>
          </a:prstGeom>
          <a:effectLst>
            <a:glow rad="127000">
              <a:srgbClr val="C0042F"/>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r>
              <a:rPr lang="en-US" sz="1600" dirty="0">
                <a:solidFill>
                  <a:schemeClr val="bg1">
                    <a:lumMod val="95000"/>
                  </a:schemeClr>
                </a:solidFill>
                <a:effectLst>
                  <a:glow rad="419100">
                    <a:srgbClr val="0076C0">
                      <a:alpha val="40000"/>
                    </a:srgbClr>
                  </a:glow>
                  <a:outerShdw blurRad="38100" dist="38100" dir="2700000" algn="tl">
                    <a:srgbClr val="000000">
                      <a:alpha val="43137"/>
                    </a:srgbClr>
                  </a:outerShdw>
                </a:effectLst>
              </a:rPr>
              <a:t>Peppermill</a:t>
            </a:r>
            <a:r>
              <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 </a:t>
            </a:r>
            <a:r>
              <a:rPr lang="en-US" sz="1600" dirty="0">
                <a:solidFill>
                  <a:schemeClr val="bg1">
                    <a:lumMod val="95000"/>
                  </a:schemeClr>
                </a:solidFill>
                <a:effectLst>
                  <a:glow rad="419100">
                    <a:srgbClr val="0076C0">
                      <a:alpha val="40000"/>
                    </a:srgbClr>
                  </a:glow>
                  <a:outerShdw blurRad="38100" dist="38100" dir="2700000" algn="tl">
                    <a:srgbClr val="000000">
                      <a:alpha val="43137"/>
                    </a:srgbClr>
                  </a:outerShdw>
                </a:effectLst>
              </a:rPr>
              <a:t>ln</a:t>
            </a:r>
          </a:p>
        </p:txBody>
      </p:sp>
      <p:sp>
        <p:nvSpPr>
          <p:cNvPr id="43" name="Title 1">
            <a:extLst>
              <a:ext uri="{FF2B5EF4-FFF2-40B4-BE49-F238E27FC236}">
                <a16:creationId xmlns:a16="http://schemas.microsoft.com/office/drawing/2014/main" id="{1D2D7CAB-F1CB-0469-4EF2-3503C69FB0A2}"/>
              </a:ext>
            </a:extLst>
          </p:cNvPr>
          <p:cNvSpPr txBox="1">
            <a:spLocks/>
          </p:cNvSpPr>
          <p:nvPr/>
        </p:nvSpPr>
        <p:spPr>
          <a:xfrm>
            <a:off x="8345817" y="2258476"/>
            <a:ext cx="1730681" cy="474573"/>
          </a:xfrm>
          <a:prstGeom prst="rect">
            <a:avLst/>
          </a:prstGeom>
          <a:effectLst>
            <a:glow rad="127000">
              <a:srgbClr val="C0042F"/>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r>
              <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Metro stop</a:t>
            </a:r>
          </a:p>
        </p:txBody>
      </p:sp>
      <p:sp>
        <p:nvSpPr>
          <p:cNvPr id="44" name="Title 1">
            <a:extLst>
              <a:ext uri="{FF2B5EF4-FFF2-40B4-BE49-F238E27FC236}">
                <a16:creationId xmlns:a16="http://schemas.microsoft.com/office/drawing/2014/main" id="{0B606A7E-B69B-6C0A-E5EB-CD86CE19AC61}"/>
              </a:ext>
            </a:extLst>
          </p:cNvPr>
          <p:cNvSpPr txBox="1">
            <a:spLocks/>
          </p:cNvSpPr>
          <p:nvPr/>
        </p:nvSpPr>
        <p:spPr>
          <a:xfrm>
            <a:off x="8297322" y="4086225"/>
            <a:ext cx="2138555" cy="474573"/>
          </a:xfrm>
          <a:prstGeom prst="rect">
            <a:avLst/>
          </a:prstGeom>
          <a:effectLst>
            <a:glow rad="127000">
              <a:srgbClr val="C0042F"/>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r>
              <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Crossgate lanes</a:t>
            </a:r>
          </a:p>
        </p:txBody>
      </p:sp>
      <p:sp>
        <p:nvSpPr>
          <p:cNvPr id="2" name="Title 1">
            <a:extLst>
              <a:ext uri="{FF2B5EF4-FFF2-40B4-BE49-F238E27FC236}">
                <a16:creationId xmlns:a16="http://schemas.microsoft.com/office/drawing/2014/main" id="{28686738-B47E-19F5-65E0-4C32264EC378}"/>
              </a:ext>
            </a:extLst>
          </p:cNvPr>
          <p:cNvSpPr txBox="1">
            <a:spLocks/>
          </p:cNvSpPr>
          <p:nvPr/>
        </p:nvSpPr>
        <p:spPr>
          <a:xfrm rot="1493618">
            <a:off x="6507" y="2088925"/>
            <a:ext cx="3055395" cy="474573"/>
          </a:xfrm>
          <a:prstGeom prst="rect">
            <a:avLst/>
          </a:prstGeom>
          <a:effectLst>
            <a:glow rad="127000">
              <a:srgbClr val="C0042F"/>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r>
              <a:rPr lang="en-US" sz="1600" dirty="0">
                <a:solidFill>
                  <a:schemeClr val="bg1">
                    <a:lumMod val="95000"/>
                  </a:schemeClr>
                </a:solidFill>
                <a:effectLst>
                  <a:glow rad="419100">
                    <a:srgbClr val="0076C0">
                      <a:alpha val="40000"/>
                    </a:srgbClr>
                  </a:glow>
                  <a:outerShdw blurRad="38100" dist="38100" dir="2700000" algn="tl">
                    <a:srgbClr val="000000">
                      <a:alpha val="43137"/>
                    </a:srgbClr>
                  </a:outerShdw>
                </a:effectLst>
              </a:rPr>
              <a:t>Sr-126 (Ronald Reagan </a:t>
            </a:r>
            <a:r>
              <a:rPr lang="en-US" sz="1600" dirty="0" err="1">
                <a:solidFill>
                  <a:schemeClr val="bg1">
                    <a:lumMod val="95000"/>
                  </a:schemeClr>
                </a:solidFill>
                <a:effectLst>
                  <a:glow rad="419100">
                    <a:srgbClr val="0076C0">
                      <a:alpha val="40000"/>
                    </a:srgbClr>
                  </a:glow>
                  <a:outerShdw blurRad="38100" dist="38100" dir="2700000" algn="tl">
                    <a:srgbClr val="000000">
                      <a:alpha val="43137"/>
                    </a:srgbClr>
                  </a:outerShdw>
                </a:effectLst>
              </a:rPr>
              <a:t>hwy</a:t>
            </a:r>
            <a:r>
              <a:rPr lang="en-US" sz="1600" dirty="0">
                <a:solidFill>
                  <a:schemeClr val="bg1">
                    <a:lumMod val="95000"/>
                  </a:schemeClr>
                </a:solidFill>
                <a:effectLst>
                  <a:glow rad="419100">
                    <a:srgbClr val="0076C0">
                      <a:alpha val="40000"/>
                    </a:srgbClr>
                  </a:glow>
                  <a:outerShdw blurRad="38100" dist="38100" dir="2700000" algn="tl">
                    <a:srgbClr val="000000">
                      <a:alpha val="43137"/>
                    </a:srgbClr>
                  </a:outerShdw>
                </a:effectLst>
              </a:rPr>
              <a:t>)</a:t>
            </a:r>
          </a:p>
        </p:txBody>
      </p:sp>
    </p:spTree>
    <p:extLst>
      <p:ext uri="{BB962C8B-B14F-4D97-AF65-F5344CB8AC3E}">
        <p14:creationId xmlns:p14="http://schemas.microsoft.com/office/powerpoint/2010/main" val="422357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anim calcmode="lin" valueType="num">
                                      <p:cBhvr>
                                        <p:cTn id="50" dur="1000" fill="hold"/>
                                        <p:tgtEl>
                                          <p:spTgt spid="21"/>
                                        </p:tgtEl>
                                        <p:attrNameLst>
                                          <p:attrName>ppt_x</p:attrName>
                                        </p:attrNameLst>
                                      </p:cBhvr>
                                      <p:tavLst>
                                        <p:tav tm="0">
                                          <p:val>
                                            <p:strVal val="#ppt_x"/>
                                          </p:val>
                                        </p:tav>
                                        <p:tav tm="100000">
                                          <p:val>
                                            <p:strVal val="#ppt_x"/>
                                          </p:val>
                                        </p:tav>
                                      </p:tavLst>
                                    </p:anim>
                                    <p:anim calcmode="lin" valueType="num">
                                      <p:cBhvr>
                                        <p:cTn id="51" dur="1000" fill="hold"/>
                                        <p:tgtEl>
                                          <p:spTgt spid="21"/>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1000"/>
                                        <p:tgtEl>
                                          <p:spTgt spid="11"/>
                                        </p:tgtEl>
                                      </p:cBhvr>
                                    </p:animEffect>
                                    <p:anim calcmode="lin" valueType="num">
                                      <p:cBhvr>
                                        <p:cTn id="55" dur="1000" fill="hold"/>
                                        <p:tgtEl>
                                          <p:spTgt spid="11"/>
                                        </p:tgtEl>
                                        <p:attrNameLst>
                                          <p:attrName>ppt_x</p:attrName>
                                        </p:attrNameLst>
                                      </p:cBhvr>
                                      <p:tavLst>
                                        <p:tav tm="0">
                                          <p:val>
                                            <p:strVal val="#ppt_x"/>
                                          </p:val>
                                        </p:tav>
                                        <p:tav tm="100000">
                                          <p:val>
                                            <p:strVal val="#ppt_x"/>
                                          </p:val>
                                        </p:tav>
                                      </p:tavLst>
                                    </p:anim>
                                    <p:anim calcmode="lin" valueType="num">
                                      <p:cBhvr>
                                        <p:cTn id="56" dur="1000" fill="hold"/>
                                        <p:tgtEl>
                                          <p:spTgt spid="11"/>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fade">
                                      <p:cBhvr>
                                        <p:cTn id="59" dur="1000"/>
                                        <p:tgtEl>
                                          <p:spTgt spid="44"/>
                                        </p:tgtEl>
                                      </p:cBhvr>
                                    </p:animEffect>
                                    <p:anim calcmode="lin" valueType="num">
                                      <p:cBhvr>
                                        <p:cTn id="60" dur="1000" fill="hold"/>
                                        <p:tgtEl>
                                          <p:spTgt spid="44"/>
                                        </p:tgtEl>
                                        <p:attrNameLst>
                                          <p:attrName>ppt_x</p:attrName>
                                        </p:attrNameLst>
                                      </p:cBhvr>
                                      <p:tavLst>
                                        <p:tav tm="0">
                                          <p:val>
                                            <p:strVal val="#ppt_x"/>
                                          </p:val>
                                        </p:tav>
                                        <p:tav tm="100000">
                                          <p:val>
                                            <p:strVal val="#ppt_x"/>
                                          </p:val>
                                        </p:tav>
                                      </p:tavLst>
                                    </p:anim>
                                    <p:anim calcmode="lin" valueType="num">
                                      <p:cBhvr>
                                        <p:cTn id="6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1000"/>
                                        <p:tgtEl>
                                          <p:spTgt spid="31"/>
                                        </p:tgtEl>
                                      </p:cBhvr>
                                    </p:animEffect>
                                    <p:anim calcmode="lin" valueType="num">
                                      <p:cBhvr>
                                        <p:cTn id="67" dur="1000" fill="hold"/>
                                        <p:tgtEl>
                                          <p:spTgt spid="31"/>
                                        </p:tgtEl>
                                        <p:attrNameLst>
                                          <p:attrName>ppt_x</p:attrName>
                                        </p:attrNameLst>
                                      </p:cBhvr>
                                      <p:tavLst>
                                        <p:tav tm="0">
                                          <p:val>
                                            <p:strVal val="#ppt_x"/>
                                          </p:val>
                                        </p:tav>
                                        <p:tav tm="100000">
                                          <p:val>
                                            <p:strVal val="#ppt_x"/>
                                          </p:val>
                                        </p:tav>
                                      </p:tavLst>
                                    </p:anim>
                                    <p:anim calcmode="lin" valueType="num">
                                      <p:cBhvr>
                                        <p:cTn id="68" dur="1000" fill="hold"/>
                                        <p:tgtEl>
                                          <p:spTgt spid="31"/>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fade">
                                      <p:cBhvr>
                                        <p:cTn id="71" dur="1000"/>
                                        <p:tgtEl>
                                          <p:spTgt spid="32"/>
                                        </p:tgtEl>
                                      </p:cBhvr>
                                    </p:animEffect>
                                    <p:anim calcmode="lin" valueType="num">
                                      <p:cBhvr>
                                        <p:cTn id="72" dur="1000" fill="hold"/>
                                        <p:tgtEl>
                                          <p:spTgt spid="32"/>
                                        </p:tgtEl>
                                        <p:attrNameLst>
                                          <p:attrName>ppt_x</p:attrName>
                                        </p:attrNameLst>
                                      </p:cBhvr>
                                      <p:tavLst>
                                        <p:tav tm="0">
                                          <p:val>
                                            <p:strVal val="#ppt_x"/>
                                          </p:val>
                                        </p:tav>
                                        <p:tav tm="100000">
                                          <p:val>
                                            <p:strVal val="#ppt_x"/>
                                          </p:val>
                                        </p:tav>
                                      </p:tavLst>
                                    </p:anim>
                                    <p:anim calcmode="lin" valueType="num">
                                      <p:cBhvr>
                                        <p:cTn id="73" dur="1000" fill="hold"/>
                                        <p:tgtEl>
                                          <p:spTgt spid="32"/>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1000"/>
                                        <p:tgtEl>
                                          <p:spTgt spid="30"/>
                                        </p:tgtEl>
                                      </p:cBhvr>
                                    </p:animEffect>
                                    <p:anim calcmode="lin" valueType="num">
                                      <p:cBhvr>
                                        <p:cTn id="77" dur="1000" fill="hold"/>
                                        <p:tgtEl>
                                          <p:spTgt spid="30"/>
                                        </p:tgtEl>
                                        <p:attrNameLst>
                                          <p:attrName>ppt_x</p:attrName>
                                        </p:attrNameLst>
                                      </p:cBhvr>
                                      <p:tavLst>
                                        <p:tav tm="0">
                                          <p:val>
                                            <p:strVal val="#ppt_x"/>
                                          </p:val>
                                        </p:tav>
                                        <p:tav tm="100000">
                                          <p:val>
                                            <p:strVal val="#ppt_x"/>
                                          </p:val>
                                        </p:tav>
                                      </p:tavLst>
                                    </p:anim>
                                    <p:anim calcmode="lin" valueType="num">
                                      <p:cBhvr>
                                        <p:cTn id="78" dur="1000" fill="hold"/>
                                        <p:tgtEl>
                                          <p:spTgt spid="30"/>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fade">
                                      <p:cBhvr>
                                        <p:cTn id="81" dur="1000"/>
                                        <p:tgtEl>
                                          <p:spTgt spid="43"/>
                                        </p:tgtEl>
                                      </p:cBhvr>
                                    </p:animEffect>
                                    <p:anim calcmode="lin" valueType="num">
                                      <p:cBhvr>
                                        <p:cTn id="82" dur="1000" fill="hold"/>
                                        <p:tgtEl>
                                          <p:spTgt spid="43"/>
                                        </p:tgtEl>
                                        <p:attrNameLst>
                                          <p:attrName>ppt_x</p:attrName>
                                        </p:attrNameLst>
                                      </p:cBhvr>
                                      <p:tavLst>
                                        <p:tav tm="0">
                                          <p:val>
                                            <p:strVal val="#ppt_x"/>
                                          </p:val>
                                        </p:tav>
                                        <p:tav tm="100000">
                                          <p:val>
                                            <p:strVal val="#ppt_x"/>
                                          </p:val>
                                        </p:tav>
                                      </p:tavLst>
                                    </p:anim>
                                    <p:anim calcmode="lin" valueType="num">
                                      <p:cBhvr>
                                        <p:cTn id="83" dur="1000" fill="hold"/>
                                        <p:tgtEl>
                                          <p:spTgt spid="43"/>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38"/>
                                        </p:tgtEl>
                                        <p:attrNameLst>
                                          <p:attrName>style.visibility</p:attrName>
                                        </p:attrNameLst>
                                      </p:cBhvr>
                                      <p:to>
                                        <p:strVal val="visible"/>
                                      </p:to>
                                    </p:set>
                                    <p:animEffect transition="in" filter="fade">
                                      <p:cBhvr>
                                        <p:cTn id="86" dur="1000"/>
                                        <p:tgtEl>
                                          <p:spTgt spid="38"/>
                                        </p:tgtEl>
                                      </p:cBhvr>
                                    </p:animEffect>
                                    <p:anim calcmode="lin" valueType="num">
                                      <p:cBhvr>
                                        <p:cTn id="87" dur="1000" fill="hold"/>
                                        <p:tgtEl>
                                          <p:spTgt spid="38"/>
                                        </p:tgtEl>
                                        <p:attrNameLst>
                                          <p:attrName>ppt_x</p:attrName>
                                        </p:attrNameLst>
                                      </p:cBhvr>
                                      <p:tavLst>
                                        <p:tav tm="0">
                                          <p:val>
                                            <p:strVal val="#ppt_x"/>
                                          </p:val>
                                        </p:tav>
                                        <p:tav tm="100000">
                                          <p:val>
                                            <p:strVal val="#ppt_x"/>
                                          </p:val>
                                        </p:tav>
                                      </p:tavLst>
                                    </p:anim>
                                    <p:anim calcmode="lin" valueType="num">
                                      <p:cBhvr>
                                        <p:cTn id="88"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p:bldP spid="12" grpId="0"/>
      <p:bldP spid="13" grpId="0"/>
      <p:bldP spid="19" grpId="0"/>
      <p:bldP spid="20" grpId="0"/>
      <p:bldP spid="21" grpId="0"/>
      <p:bldP spid="30" grpId="0"/>
      <p:bldP spid="31" grpId="0"/>
      <p:bldP spid="32" grpId="0"/>
      <p:bldP spid="38" grpId="0"/>
      <p:bldP spid="43" grpId="0"/>
      <p:bldP spid="4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Map&#10;&#10;Description automatically generated">
            <a:extLst>
              <a:ext uri="{FF2B5EF4-FFF2-40B4-BE49-F238E27FC236}">
                <a16:creationId xmlns:a16="http://schemas.microsoft.com/office/drawing/2014/main" id="{E5F6CF9E-62F6-3AD7-953E-019892357527}"/>
              </a:ext>
            </a:extLst>
          </p:cNvPr>
          <p:cNvPicPr>
            <a:picLocks noChangeAspect="1"/>
          </p:cNvPicPr>
          <p:nvPr/>
        </p:nvPicPr>
        <p:blipFill rotWithShape="1">
          <a:blip r:embed="rId3" cstate="print">
            <a:alphaModFix amt="54000"/>
            <a:extLst>
              <a:ext uri="{28A0092B-C50C-407E-A947-70E740481C1C}">
                <a14:useLocalDpi xmlns:a14="http://schemas.microsoft.com/office/drawing/2010/main" val="0"/>
              </a:ext>
            </a:extLst>
          </a:blip>
          <a:srcRect/>
          <a:stretch/>
        </p:blipFill>
        <p:spPr>
          <a:xfrm>
            <a:off x="3790062" y="-1"/>
            <a:ext cx="8401938" cy="6289303"/>
          </a:xfrm>
          <a:prstGeom prst="rect">
            <a:avLst/>
          </a:prstGeom>
          <a:noFill/>
        </p:spPr>
      </p:pic>
      <p:sp>
        <p:nvSpPr>
          <p:cNvPr id="18" name="Rectangle 17">
            <a:extLst>
              <a:ext uri="{FF2B5EF4-FFF2-40B4-BE49-F238E27FC236}">
                <a16:creationId xmlns:a16="http://schemas.microsoft.com/office/drawing/2014/main" id="{20195211-C2DE-4436-0EEB-BDD42FB44A71}"/>
              </a:ext>
            </a:extLst>
          </p:cNvPr>
          <p:cNvSpPr/>
          <p:nvPr/>
        </p:nvSpPr>
        <p:spPr>
          <a:xfrm>
            <a:off x="0" y="-1"/>
            <a:ext cx="3717848" cy="62893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BEE073E8-A924-EDB0-D8F0-D61061ABB636}"/>
              </a:ext>
            </a:extLst>
          </p:cNvPr>
          <p:cNvSpPr>
            <a:spLocks noGrp="1"/>
          </p:cNvSpPr>
          <p:nvPr>
            <p:ph idx="1"/>
          </p:nvPr>
        </p:nvSpPr>
        <p:spPr>
          <a:xfrm>
            <a:off x="169066" y="2030278"/>
            <a:ext cx="3379715" cy="4259024"/>
          </a:xfrm>
        </p:spPr>
        <p:txBody>
          <a:bodyPr>
            <a:normAutofit fontScale="85000" lnSpcReduction="20000"/>
          </a:bodyPr>
          <a:lstStyle/>
          <a:p>
            <a:pPr marR="0">
              <a:spcAft>
                <a:spcPts val="0"/>
              </a:spcAft>
            </a:pPr>
            <a:r>
              <a:rPr lang="en-US" dirty="0">
                <a:solidFill>
                  <a:schemeClr val="bg1"/>
                </a:solidFill>
              </a:rPr>
              <a:t>#12 most dangerous intersection in Ohio</a:t>
            </a:r>
          </a:p>
          <a:p>
            <a:r>
              <a:rPr lang="en-US" dirty="0">
                <a:solidFill>
                  <a:schemeClr val="bg1"/>
                </a:solidFill>
              </a:rPr>
              <a:t>263 accidents in       3-year period</a:t>
            </a:r>
          </a:p>
          <a:p>
            <a:r>
              <a:rPr lang="en-US" dirty="0">
                <a:solidFill>
                  <a:schemeClr val="bg1"/>
                </a:solidFill>
              </a:rPr>
              <a:t>25 mph legal speed</a:t>
            </a:r>
          </a:p>
          <a:p>
            <a:r>
              <a:rPr lang="en-US" dirty="0">
                <a:solidFill>
                  <a:schemeClr val="bg1"/>
                </a:solidFill>
              </a:rPr>
              <a:t>Severe accidents</a:t>
            </a:r>
          </a:p>
          <a:p>
            <a:r>
              <a:rPr lang="en-US" dirty="0">
                <a:solidFill>
                  <a:schemeClr val="bg1"/>
                </a:solidFill>
              </a:rPr>
              <a:t>Injuries and fatalities</a:t>
            </a:r>
          </a:p>
          <a:p>
            <a:r>
              <a:rPr lang="en-US" dirty="0">
                <a:solidFill>
                  <a:schemeClr val="bg1"/>
                </a:solidFill>
              </a:rPr>
              <a:t>Commercial vacancies</a:t>
            </a:r>
          </a:p>
          <a:p>
            <a:r>
              <a:rPr lang="en-US" dirty="0">
                <a:solidFill>
                  <a:schemeClr val="bg1"/>
                </a:solidFill>
              </a:rPr>
              <a:t>Crime</a:t>
            </a:r>
          </a:p>
          <a:p>
            <a:r>
              <a:rPr lang="en-US" dirty="0">
                <a:solidFill>
                  <a:schemeClr val="bg1"/>
                </a:solidFill>
              </a:rPr>
              <a:t>2</a:t>
            </a:r>
            <a:r>
              <a:rPr lang="en-US" baseline="30000" dirty="0">
                <a:solidFill>
                  <a:schemeClr val="bg1"/>
                </a:solidFill>
              </a:rPr>
              <a:t>nd</a:t>
            </a:r>
            <a:r>
              <a:rPr lang="en-US" dirty="0">
                <a:solidFill>
                  <a:schemeClr val="bg1"/>
                </a:solidFill>
              </a:rPr>
              <a:t> largest economy in metropolitan area</a:t>
            </a:r>
          </a:p>
          <a:p>
            <a:pPr marR="0">
              <a:spcAft>
                <a:spcPts val="0"/>
              </a:spcAft>
            </a:pPr>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29" name="Title 1">
            <a:extLst>
              <a:ext uri="{FF2B5EF4-FFF2-40B4-BE49-F238E27FC236}">
                <a16:creationId xmlns:a16="http://schemas.microsoft.com/office/drawing/2014/main" id="{44FE78A0-393A-5F69-D009-33791D983490}"/>
              </a:ext>
            </a:extLst>
          </p:cNvPr>
          <p:cNvSpPr txBox="1">
            <a:spLocks/>
          </p:cNvSpPr>
          <p:nvPr/>
        </p:nvSpPr>
        <p:spPr>
          <a:xfrm>
            <a:off x="384541" y="424763"/>
            <a:ext cx="3677095" cy="16055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r>
              <a:rPr lang="en-US" dirty="0">
                <a:solidFill>
                  <a:schemeClr val="bg1"/>
                </a:solidFill>
              </a:rPr>
              <a:t>Existing corridor</a:t>
            </a:r>
          </a:p>
        </p:txBody>
      </p:sp>
    </p:spTree>
    <p:extLst>
      <p:ext uri="{BB962C8B-B14F-4D97-AF65-F5344CB8AC3E}">
        <p14:creationId xmlns:p14="http://schemas.microsoft.com/office/powerpoint/2010/main" val="1258275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7E0C2D-7B8B-A8C7-B5F1-51D87DDBC032}"/>
              </a:ext>
            </a:extLst>
          </p:cNvPr>
          <p:cNvSpPr>
            <a:spLocks noGrp="1"/>
          </p:cNvSpPr>
          <p:nvPr>
            <p:ph type="title"/>
          </p:nvPr>
        </p:nvSpPr>
        <p:spPr/>
        <p:txBody>
          <a:bodyPr>
            <a:normAutofit/>
          </a:bodyPr>
          <a:lstStyle/>
          <a:p>
            <a:r>
              <a:rPr lang="en-US" sz="8000" dirty="0"/>
              <a:t>The Study phase</a:t>
            </a:r>
          </a:p>
        </p:txBody>
      </p:sp>
    </p:spTree>
    <p:extLst>
      <p:ext uri="{BB962C8B-B14F-4D97-AF65-F5344CB8AC3E}">
        <p14:creationId xmlns:p14="http://schemas.microsoft.com/office/powerpoint/2010/main" val="3702036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A01896-8B1F-C46F-33FD-C529CF464950}"/>
              </a:ext>
            </a:extLst>
          </p:cNvPr>
          <p:cNvSpPr/>
          <p:nvPr/>
        </p:nvSpPr>
        <p:spPr>
          <a:xfrm>
            <a:off x="0" y="0"/>
            <a:ext cx="4180114" cy="62893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D3A75AF-0B84-0F1A-553E-3082A26469D9}"/>
              </a:ext>
            </a:extLst>
          </p:cNvPr>
          <p:cNvSpPr txBox="1">
            <a:spLocks/>
          </p:cNvSpPr>
          <p:nvPr/>
        </p:nvSpPr>
        <p:spPr>
          <a:xfrm>
            <a:off x="384541" y="568696"/>
            <a:ext cx="3677095" cy="16055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r>
              <a:rPr lang="en-US" dirty="0">
                <a:solidFill>
                  <a:schemeClr val="bg1"/>
                </a:solidFill>
              </a:rPr>
              <a:t>Study phase</a:t>
            </a:r>
          </a:p>
        </p:txBody>
      </p:sp>
      <p:sp>
        <p:nvSpPr>
          <p:cNvPr id="3" name="Content Placeholder 2">
            <a:extLst>
              <a:ext uri="{FF2B5EF4-FFF2-40B4-BE49-F238E27FC236}">
                <a16:creationId xmlns:a16="http://schemas.microsoft.com/office/drawing/2014/main" id="{37AD7972-75FB-2E38-1585-97966B111127}"/>
              </a:ext>
            </a:extLst>
          </p:cNvPr>
          <p:cNvSpPr>
            <a:spLocks noGrp="1"/>
          </p:cNvSpPr>
          <p:nvPr>
            <p:ph idx="1"/>
          </p:nvPr>
        </p:nvSpPr>
        <p:spPr>
          <a:xfrm>
            <a:off x="477910" y="1972094"/>
            <a:ext cx="3379715" cy="3928544"/>
          </a:xfrm>
        </p:spPr>
        <p:txBody>
          <a:bodyPr>
            <a:normAutofit fontScale="92500" lnSpcReduction="20000"/>
          </a:bodyPr>
          <a:lstStyle/>
          <a:p>
            <a:r>
              <a:rPr lang="en-US" dirty="0">
                <a:solidFill>
                  <a:schemeClr val="bg1"/>
                </a:solidFill>
              </a:rPr>
              <a:t>Engaged the public</a:t>
            </a:r>
          </a:p>
          <a:p>
            <a:r>
              <a:rPr lang="en-US" dirty="0">
                <a:solidFill>
                  <a:schemeClr val="bg1"/>
                </a:solidFill>
              </a:rPr>
              <a:t>Safety audit </a:t>
            </a:r>
          </a:p>
          <a:p>
            <a:r>
              <a:rPr lang="en-US" dirty="0">
                <a:solidFill>
                  <a:schemeClr val="bg1"/>
                </a:solidFill>
              </a:rPr>
              <a:t>Safety study </a:t>
            </a:r>
          </a:p>
          <a:p>
            <a:r>
              <a:rPr lang="en-US" dirty="0">
                <a:solidFill>
                  <a:schemeClr val="bg1"/>
                </a:solidFill>
              </a:rPr>
              <a:t>Traffic Modeling</a:t>
            </a:r>
          </a:p>
          <a:p>
            <a:r>
              <a:rPr lang="en-US" dirty="0">
                <a:solidFill>
                  <a:schemeClr val="bg1"/>
                </a:solidFill>
              </a:rPr>
              <a:t>Developed proposed countermeasures</a:t>
            </a:r>
          </a:p>
          <a:p>
            <a:r>
              <a:rPr lang="en-US" dirty="0">
                <a:solidFill>
                  <a:schemeClr val="bg1"/>
                </a:solidFill>
              </a:rPr>
              <a:t>3D rendering of multi-lane roundabout corridor</a:t>
            </a:r>
          </a:p>
          <a:p>
            <a:r>
              <a:rPr lang="en-US" dirty="0">
                <a:solidFill>
                  <a:schemeClr val="bg1"/>
                </a:solidFill>
              </a:rPr>
              <a:t>Engaged the public</a:t>
            </a:r>
          </a:p>
          <a:p>
            <a:endParaRPr lang="en-US" dirty="0">
              <a:solidFill>
                <a:schemeClr val="bg1"/>
              </a:solidFill>
            </a:endParaRPr>
          </a:p>
        </p:txBody>
      </p:sp>
      <p:pic>
        <p:nvPicPr>
          <p:cNvPr id="2" name="Picture 1">
            <a:extLst>
              <a:ext uri="{FF2B5EF4-FFF2-40B4-BE49-F238E27FC236}">
                <a16:creationId xmlns:a16="http://schemas.microsoft.com/office/drawing/2014/main" id="{9BB6CCF0-819D-E8FB-0539-D1017E25943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665111">
            <a:off x="6644804" y="616011"/>
            <a:ext cx="3776121" cy="4886746"/>
          </a:xfrm>
          <a:prstGeom prst="rect">
            <a:avLst/>
          </a:prstGeom>
          <a:ln>
            <a:solidFill>
              <a:schemeClr val="tx1"/>
            </a:solidFill>
          </a:ln>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198AB4DA-BFE4-F723-1554-0BE703466F5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202509">
            <a:off x="5793493" y="577779"/>
            <a:ext cx="3835207" cy="4963210"/>
          </a:xfrm>
          <a:prstGeom prst="rect">
            <a:avLst/>
          </a:prstGeom>
          <a:ln>
            <a:solidFill>
              <a:schemeClr val="tx1"/>
            </a:solidFill>
          </a:ln>
          <a:effectLst>
            <a:outerShdw blurRad="50800" dist="38100" dir="5400000" algn="t" rotWithShape="0">
              <a:prstClr val="black">
                <a:alpha val="40000"/>
              </a:prstClr>
            </a:outerShdw>
          </a:effectLst>
        </p:spPr>
      </p:pic>
      <p:pic>
        <p:nvPicPr>
          <p:cNvPr id="9" name="Picture 8" descr="A picture containing table&#10;&#10;Description automatically generated">
            <a:extLst>
              <a:ext uri="{FF2B5EF4-FFF2-40B4-BE49-F238E27FC236}">
                <a16:creationId xmlns:a16="http://schemas.microsoft.com/office/drawing/2014/main" id="{A558A0DD-A3D9-FE17-8AB1-038D4995B3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331680">
            <a:off x="5246783" y="781276"/>
            <a:ext cx="3835208" cy="4963210"/>
          </a:xfrm>
          <a:prstGeom prst="rect">
            <a:avLst/>
          </a:prstGeom>
          <a:ln>
            <a:solidFill>
              <a:schemeClr val="tx1"/>
            </a:solidFill>
          </a:ln>
          <a:effectLst>
            <a:outerShdw blurRad="50800" dist="38100" dir="5400000" algn="t" rotWithShape="0">
              <a:prstClr val="black">
                <a:alpha val="40000"/>
              </a:prstClr>
            </a:outerShdw>
          </a:effectLst>
        </p:spPr>
      </p:pic>
      <p:pic>
        <p:nvPicPr>
          <p:cNvPr id="5" name="Picture 4" descr="A screenshot of a computer&#10;&#10;Description automatically generated with medium confidence">
            <a:extLst>
              <a:ext uri="{FF2B5EF4-FFF2-40B4-BE49-F238E27FC236}">
                <a16:creationId xmlns:a16="http://schemas.microsoft.com/office/drawing/2014/main" id="{E387AB29-E978-B407-AA8A-7C591F7D5B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48858">
            <a:off x="5246953" y="774535"/>
            <a:ext cx="3860924" cy="4996489"/>
          </a:xfrm>
          <a:prstGeom prst="rect">
            <a:avLst/>
          </a:prstGeom>
          <a:ln>
            <a:solidFill>
              <a:schemeClr val="tx1"/>
            </a:solidFill>
          </a:ln>
        </p:spPr>
      </p:pic>
    </p:spTree>
    <p:extLst>
      <p:ext uri="{BB962C8B-B14F-4D97-AF65-F5344CB8AC3E}">
        <p14:creationId xmlns:p14="http://schemas.microsoft.com/office/powerpoint/2010/main" val="3713984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76D7CA53-CDD3-B894-6F08-7FEF4E686F23}"/>
              </a:ext>
            </a:extLst>
          </p:cNvPr>
          <p:cNvSpPr/>
          <p:nvPr/>
        </p:nvSpPr>
        <p:spPr>
          <a:xfrm>
            <a:off x="0" y="1110508"/>
            <a:ext cx="12192000" cy="51787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Map&#10;&#10;Description automatically generated">
            <a:extLst>
              <a:ext uri="{FF2B5EF4-FFF2-40B4-BE49-F238E27FC236}">
                <a16:creationId xmlns:a16="http://schemas.microsoft.com/office/drawing/2014/main" id="{D795CE60-0984-9BC2-59F3-083953C905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4800" y="1110507"/>
            <a:ext cx="11582400" cy="5046005"/>
          </a:xfrm>
          <a:prstGeom prst="rect">
            <a:avLst/>
          </a:prstGeom>
          <a:noFill/>
        </p:spPr>
      </p:pic>
      <p:sp>
        <p:nvSpPr>
          <p:cNvPr id="16" name="Title 15">
            <a:extLst>
              <a:ext uri="{FF2B5EF4-FFF2-40B4-BE49-F238E27FC236}">
                <a16:creationId xmlns:a16="http://schemas.microsoft.com/office/drawing/2014/main" id="{E8671BF4-3488-9222-E3BF-533781A06361}"/>
              </a:ext>
            </a:extLst>
          </p:cNvPr>
          <p:cNvSpPr>
            <a:spLocks noGrp="1"/>
          </p:cNvSpPr>
          <p:nvPr>
            <p:ph type="title"/>
          </p:nvPr>
        </p:nvSpPr>
        <p:spPr/>
        <p:txBody>
          <a:bodyPr/>
          <a:lstStyle/>
          <a:p>
            <a:endParaRPr lang="en-US" dirty="0"/>
          </a:p>
        </p:txBody>
      </p:sp>
      <p:sp>
        <p:nvSpPr>
          <p:cNvPr id="22" name="Rectangle 21">
            <a:extLst>
              <a:ext uri="{FF2B5EF4-FFF2-40B4-BE49-F238E27FC236}">
                <a16:creationId xmlns:a16="http://schemas.microsoft.com/office/drawing/2014/main" id="{602FDDD3-354B-BEA9-DF04-145768C7C8A5}"/>
              </a:ext>
            </a:extLst>
          </p:cNvPr>
          <p:cNvSpPr/>
          <p:nvPr/>
        </p:nvSpPr>
        <p:spPr>
          <a:xfrm>
            <a:off x="0" y="0"/>
            <a:ext cx="12192000" cy="10702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33">
            <a:extLst>
              <a:ext uri="{FF2B5EF4-FFF2-40B4-BE49-F238E27FC236}">
                <a16:creationId xmlns:a16="http://schemas.microsoft.com/office/drawing/2014/main" id="{3F31B625-ADD0-41B7-CF93-05916CC63F93}"/>
              </a:ext>
            </a:extLst>
          </p:cNvPr>
          <p:cNvSpPr txBox="1">
            <a:spLocks/>
          </p:cNvSpPr>
          <p:nvPr/>
        </p:nvSpPr>
        <p:spPr>
          <a:xfrm>
            <a:off x="174170" y="-14740"/>
            <a:ext cx="11408229" cy="10982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r>
              <a:rPr lang="en-US" dirty="0">
                <a:solidFill>
                  <a:schemeClr val="bg1"/>
                </a:solidFill>
              </a:rPr>
              <a:t>Proposed rendering</a:t>
            </a:r>
          </a:p>
        </p:txBody>
      </p:sp>
      <p:sp>
        <p:nvSpPr>
          <p:cNvPr id="3" name="Title 1">
            <a:extLst>
              <a:ext uri="{FF2B5EF4-FFF2-40B4-BE49-F238E27FC236}">
                <a16:creationId xmlns:a16="http://schemas.microsoft.com/office/drawing/2014/main" id="{15486804-2F5D-7DE5-8B30-F595268206AC}"/>
              </a:ext>
            </a:extLst>
          </p:cNvPr>
          <p:cNvSpPr txBox="1">
            <a:spLocks/>
          </p:cNvSpPr>
          <p:nvPr/>
        </p:nvSpPr>
        <p:spPr>
          <a:xfrm rot="20474683">
            <a:off x="1564029" y="4743341"/>
            <a:ext cx="1730681" cy="474573"/>
          </a:xfrm>
          <a:prstGeom prst="rect">
            <a:avLst/>
          </a:prstGeom>
          <a:effectLst>
            <a:glow rad="127000">
              <a:srgbClr val="C0042F"/>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r>
              <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Plainfield</a:t>
            </a:r>
            <a:r>
              <a:rPr lang="en-US" sz="1600" dirty="0">
                <a:solidFill>
                  <a:schemeClr val="bg1">
                    <a:lumMod val="95000"/>
                  </a:schemeClr>
                </a:solidFill>
                <a:effectLst>
                  <a:glow rad="419100">
                    <a:srgbClr val="0076C0">
                      <a:alpha val="40000"/>
                    </a:srgbClr>
                  </a:glow>
                  <a:outerShdw blurRad="38100" dist="38100" dir="2700000" algn="tl">
                    <a:srgbClr val="000000">
                      <a:alpha val="43137"/>
                    </a:srgbClr>
                  </a:outerShdw>
                </a:effectLst>
              </a:rPr>
              <a:t> </a:t>
            </a:r>
            <a:r>
              <a:rPr lang="en-US" sz="1600" dirty="0" err="1">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rd</a:t>
            </a:r>
            <a:endPar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endParaRPr>
          </a:p>
        </p:txBody>
      </p:sp>
      <p:sp>
        <p:nvSpPr>
          <p:cNvPr id="4" name="Title 1">
            <a:extLst>
              <a:ext uri="{FF2B5EF4-FFF2-40B4-BE49-F238E27FC236}">
                <a16:creationId xmlns:a16="http://schemas.microsoft.com/office/drawing/2014/main" id="{0E8395B2-EE58-B268-25FF-BE8B91149C1F}"/>
              </a:ext>
            </a:extLst>
          </p:cNvPr>
          <p:cNvSpPr txBox="1">
            <a:spLocks/>
          </p:cNvSpPr>
          <p:nvPr/>
        </p:nvSpPr>
        <p:spPr>
          <a:xfrm rot="1257205">
            <a:off x="7717363" y="4923524"/>
            <a:ext cx="1730681" cy="474573"/>
          </a:xfrm>
          <a:prstGeom prst="rect">
            <a:avLst/>
          </a:prstGeom>
          <a:effectLst>
            <a:glow rad="127000">
              <a:srgbClr val="0076C0"/>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r>
              <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Hunt </a:t>
            </a:r>
            <a:r>
              <a:rPr lang="en-US" sz="1600" dirty="0" err="1">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rd</a:t>
            </a:r>
            <a:endPar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endParaRPr>
          </a:p>
        </p:txBody>
      </p:sp>
      <p:sp>
        <p:nvSpPr>
          <p:cNvPr id="6" name="Title 1">
            <a:extLst>
              <a:ext uri="{FF2B5EF4-FFF2-40B4-BE49-F238E27FC236}">
                <a16:creationId xmlns:a16="http://schemas.microsoft.com/office/drawing/2014/main" id="{528E7923-46FE-B7E1-B128-F9C4869C12D8}"/>
              </a:ext>
            </a:extLst>
          </p:cNvPr>
          <p:cNvSpPr txBox="1">
            <a:spLocks/>
          </p:cNvSpPr>
          <p:nvPr/>
        </p:nvSpPr>
        <p:spPr>
          <a:xfrm rot="1278378">
            <a:off x="10319659" y="2683665"/>
            <a:ext cx="1730681" cy="474573"/>
          </a:xfrm>
          <a:prstGeom prst="rect">
            <a:avLst/>
          </a:prstGeom>
          <a:effectLst>
            <a:glow rad="127000">
              <a:srgbClr val="C0042F"/>
            </a:glo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cap="all" baseline="0">
                <a:solidFill>
                  <a:schemeClr val="tx1"/>
                </a:solidFill>
                <a:latin typeface="Arial Narrow" panose="020B0606020202030204" pitchFamily="34" charset="0"/>
                <a:ea typeface="+mj-ea"/>
                <a:cs typeface="+mj-cs"/>
              </a:defRPr>
            </a:lvl1pPr>
          </a:lstStyle>
          <a:p>
            <a:r>
              <a:rPr lang="en-US" sz="1600" dirty="0">
                <a:solidFill>
                  <a:schemeClr val="bg1">
                    <a:lumMod val="95000"/>
                  </a:schemeClr>
                </a:solidFill>
                <a:effectLst>
                  <a:glow rad="419100">
                    <a:srgbClr val="C0042F">
                      <a:alpha val="40000"/>
                    </a:srgbClr>
                  </a:glow>
                  <a:outerShdw blurRad="50800" dist="38100" dir="2700000" algn="tl" rotWithShape="0">
                    <a:prstClr val="black">
                      <a:alpha val="40000"/>
                    </a:prstClr>
                  </a:outerShdw>
                </a:effectLst>
              </a:rPr>
              <a:t>Peppermill ln</a:t>
            </a:r>
          </a:p>
        </p:txBody>
      </p:sp>
    </p:spTree>
    <p:extLst>
      <p:ext uri="{BB962C8B-B14F-4D97-AF65-F5344CB8AC3E}">
        <p14:creationId xmlns:p14="http://schemas.microsoft.com/office/powerpoint/2010/main" val="1049690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3B6FA7-5527-673E-8A1D-EDDE72453D3D}"/>
              </a:ext>
            </a:extLst>
          </p:cNvPr>
          <p:cNvSpPr>
            <a:spLocks noGrp="1"/>
          </p:cNvSpPr>
          <p:nvPr>
            <p:ph type="title"/>
          </p:nvPr>
        </p:nvSpPr>
        <p:spPr/>
        <p:txBody>
          <a:bodyPr>
            <a:normAutofit/>
          </a:bodyPr>
          <a:lstStyle/>
          <a:p>
            <a:r>
              <a:rPr lang="en-US" sz="8000" dirty="0"/>
              <a:t>Project funding</a:t>
            </a:r>
          </a:p>
        </p:txBody>
      </p:sp>
    </p:spTree>
    <p:extLst>
      <p:ext uri="{BB962C8B-B14F-4D97-AF65-F5344CB8AC3E}">
        <p14:creationId xmlns:p14="http://schemas.microsoft.com/office/powerpoint/2010/main" val="1783849454"/>
      </p:ext>
    </p:extLst>
  </p:cSld>
  <p:clrMapOvr>
    <a:masterClrMapping/>
  </p:clrMapOvr>
</p:sld>
</file>

<file path=ppt/theme/theme1.xml><?xml version="1.0" encoding="utf-8"?>
<a:theme xmlns:a="http://schemas.openxmlformats.org/drawingml/2006/main" name="Office Theme">
  <a:themeElements>
    <a:clrScheme name="American Structurepoint Colors">
      <a:dk1>
        <a:srgbClr val="32323C"/>
      </a:dk1>
      <a:lt1>
        <a:sysClr val="window" lastClr="FFFFFF"/>
      </a:lt1>
      <a:dk2>
        <a:srgbClr val="C0042F"/>
      </a:dk2>
      <a:lt2>
        <a:srgbClr val="E7E6E6"/>
      </a:lt2>
      <a:accent1>
        <a:srgbClr val="005BBB"/>
      </a:accent1>
      <a:accent2>
        <a:srgbClr val="74CBC8"/>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ican Structurepoint_Generic Widescreen Powerpoint Template V2.potx" id="{BF108BC2-87DB-40E8-86DC-9711EE7AA208}" vid="{ABCCA78D-B84E-41E9-934E-8AE40AEECD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8E79C4177B8FD438B2F8CEC3C1F3CB0" ma:contentTypeVersion="2" ma:contentTypeDescription="Create a new document." ma:contentTypeScope="" ma:versionID="77e2b04cbcbdacb7dd06a11106c6c7e7">
  <xsd:schema xmlns:xsd="http://www.w3.org/2001/XMLSchema" xmlns:xs="http://www.w3.org/2001/XMLSchema" xmlns:p="http://schemas.microsoft.com/office/2006/metadata/properties" xmlns:ns2="0321d674-da3b-4ce7-a522-d8bbb6cb746b" targetNamespace="http://schemas.microsoft.com/office/2006/metadata/properties" ma:root="true" ma:fieldsID="9540227c24e41f70b906fb89e1c8e6b0" ns2:_="">
    <xsd:import namespace="0321d674-da3b-4ce7-a522-d8bbb6cb746b"/>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21d674-da3b-4ce7-a522-d8bbb6cb74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051C08D-6D88-41E7-9CB2-AE035E6860B7}">
  <ds:schemaRefs>
    <ds:schemaRef ds:uri="http://schemas.microsoft.com/sharepoint/v3/contenttype/forms"/>
  </ds:schemaRefs>
</ds:datastoreItem>
</file>

<file path=customXml/itemProps2.xml><?xml version="1.0" encoding="utf-8"?>
<ds:datastoreItem xmlns:ds="http://schemas.openxmlformats.org/officeDocument/2006/customXml" ds:itemID="{6829275C-B06A-4B05-8DB5-095C0913CEAA}">
  <ds:schemaRefs>
    <ds:schemaRef ds:uri="http://schemas.microsoft.com/office/2006/documentManagement/types"/>
    <ds:schemaRef ds:uri="http://schemas.openxmlformats.org/package/2006/metadata/core-properties"/>
    <ds:schemaRef ds:uri="http://www.w3.org/XML/1998/namespace"/>
    <ds:schemaRef ds:uri="http://purl.org/dc/elements/1.1/"/>
    <ds:schemaRef ds:uri="http://purl.org/dc/terms/"/>
    <ds:schemaRef ds:uri="http://schemas.microsoft.com/office/2006/metadata/properties"/>
    <ds:schemaRef ds:uri="http://schemas.microsoft.com/office/infopath/2007/PartnerControls"/>
    <ds:schemaRef ds:uri="0321d674-da3b-4ce7-a522-d8bbb6cb746b"/>
    <ds:schemaRef ds:uri="http://purl.org/dc/dcmitype/"/>
  </ds:schemaRefs>
</ds:datastoreItem>
</file>

<file path=customXml/itemProps3.xml><?xml version="1.0" encoding="utf-8"?>
<ds:datastoreItem xmlns:ds="http://schemas.openxmlformats.org/officeDocument/2006/customXml" ds:itemID="{9F308CB3-E314-4246-9329-61233FF8B7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21d674-da3b-4ce7-a522-d8bbb6cb74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Gallery</Template>
  <TotalTime>3660</TotalTime>
  <Words>1393</Words>
  <Application>Microsoft Office PowerPoint</Application>
  <PresentationFormat>Widescreen</PresentationFormat>
  <Paragraphs>198</Paragraphs>
  <Slides>21</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Proxima Nova Rg</vt:lpstr>
      <vt:lpstr>Arial</vt:lpstr>
      <vt:lpstr>Calibri</vt:lpstr>
      <vt:lpstr>Arial Narrow</vt:lpstr>
      <vt:lpstr>Calibri Light</vt:lpstr>
      <vt:lpstr>Office Theme</vt:lpstr>
      <vt:lpstr>HAM-Plainfield rd roundabouts</vt:lpstr>
      <vt:lpstr>Introduction </vt:lpstr>
      <vt:lpstr>PROJECT LOCATION</vt:lpstr>
      <vt:lpstr>Existing corridor features </vt:lpstr>
      <vt:lpstr>PowerPoint Presentation</vt:lpstr>
      <vt:lpstr>The Study phase</vt:lpstr>
      <vt:lpstr>PowerPoint Presentation</vt:lpstr>
      <vt:lpstr>PowerPoint Presentation</vt:lpstr>
      <vt:lpstr>Project funding</vt:lpstr>
      <vt:lpstr>PowerPoint Presentation</vt:lpstr>
      <vt:lpstr>Project funding </vt:lpstr>
      <vt:lpstr>Schedule </vt:lpstr>
      <vt:lpstr>PowerPoint Presentation</vt:lpstr>
      <vt:lpstr>construction</vt:lpstr>
      <vt:lpstr>PowerPoint Presentation</vt:lpstr>
      <vt:lpstr>PowerPoint Presentation</vt:lpstr>
      <vt:lpstr>Early returns</vt:lpstr>
      <vt:lpstr>PowerPoint Presentation</vt:lpstr>
      <vt:lpstr>PowerPoint Presentation</vt:lpstr>
      <vt:lpstr>PowerPoint Presentation</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Alternative Delivery Beyond Design-Build</dc:title>
  <dc:creator>Stringer, William</dc:creator>
  <cp:lastModifiedBy>Regina Fields</cp:lastModifiedBy>
  <cp:revision>316</cp:revision>
  <cp:lastPrinted>2023-03-06T15:23:53Z</cp:lastPrinted>
  <dcterms:created xsi:type="dcterms:W3CDTF">2023-01-25T20:45:27Z</dcterms:created>
  <dcterms:modified xsi:type="dcterms:W3CDTF">2023-03-06T18:21:26Z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0x01010028E79C4177B8FD438B2F8CEC3C1F3CB0</vt:lpwstr>
  </property>
</Properties>
</file>