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82" r:id="rId1"/>
    <p:sldMasterId id="2147485078" r:id="rId2"/>
  </p:sldMasterIdLst>
  <p:notesMasterIdLst>
    <p:notesMasterId r:id="rId13"/>
  </p:notesMasterIdLst>
  <p:handoutMasterIdLst>
    <p:handoutMasterId r:id="rId14"/>
  </p:handoutMasterIdLst>
  <p:sldIdLst>
    <p:sldId id="369" r:id="rId3"/>
    <p:sldId id="371" r:id="rId4"/>
    <p:sldId id="357" r:id="rId5"/>
    <p:sldId id="364" r:id="rId6"/>
    <p:sldId id="372" r:id="rId7"/>
    <p:sldId id="365" r:id="rId8"/>
    <p:sldId id="368" r:id="rId9"/>
    <p:sldId id="366" r:id="rId10"/>
    <p:sldId id="373" r:id="rId11"/>
    <p:sldId id="367" r:id="rId12"/>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06" autoAdjust="0"/>
    <p:restoredTop sz="81049" autoAdjust="0"/>
  </p:normalViewPr>
  <p:slideViewPr>
    <p:cSldViewPr>
      <p:cViewPr varScale="1">
        <p:scale>
          <a:sx n="71" d="100"/>
          <a:sy n="71" d="100"/>
        </p:scale>
        <p:origin x="804" y="60"/>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notesViewPr>
    <p:cSldViewPr>
      <p:cViewPr varScale="1">
        <p:scale>
          <a:sx n="66" d="100"/>
          <a:sy n="66" d="100"/>
        </p:scale>
        <p:origin x="285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OKI</a:t>
            </a:r>
            <a:r>
              <a:rPr lang="en-US" baseline="0" dirty="0"/>
              <a:t> FY18-21 TIP Federal, State and Local Funds</a:t>
            </a:r>
            <a:endParaRPr lang="en-US" dirty="0"/>
          </a:p>
        </c:rich>
      </c:tx>
      <c:overlay val="0"/>
      <c:spPr>
        <a:noFill/>
        <a:ln>
          <a:noFill/>
        </a:ln>
        <a:effectLst/>
      </c:spPr>
    </c:title>
    <c:autoTitleDeleted val="0"/>
    <c:plotArea>
      <c:layout/>
      <c:doughnutChart>
        <c:varyColors val="1"/>
        <c:ser>
          <c:idx val="0"/>
          <c:order val="0"/>
          <c:cat>
            <c:strRef>
              <c:f>DRAFT18_21TIP_Cost_by_Project_T!$B$1:$K$1</c:f>
              <c:strCache>
                <c:ptCount val="10"/>
                <c:pt idx="0">
                  <c:v>access management</c:v>
                </c:pt>
                <c:pt idx="1">
                  <c:v>appendix-line item project</c:v>
                </c:pt>
                <c:pt idx="2">
                  <c:v>bicycle/pedestrian/other</c:v>
                </c:pt>
                <c:pt idx="3">
                  <c:v>bridge/culvert replacement</c:v>
                </c:pt>
                <c:pt idx="4">
                  <c:v>ITS</c:v>
                </c:pt>
                <c:pt idx="5">
                  <c:v>maintenance/reconstruction</c:v>
                </c:pt>
                <c:pt idx="6">
                  <c:v>studies</c:v>
                </c:pt>
                <c:pt idx="7">
                  <c:v>traffic operations/safety</c:v>
                </c:pt>
                <c:pt idx="8">
                  <c:v>widening/relocation</c:v>
                </c:pt>
                <c:pt idx="9">
                  <c:v>transit</c:v>
                </c:pt>
              </c:strCache>
            </c:strRef>
          </c:cat>
          <c:val>
            <c:numRef>
              <c:f>DRAFT18_21TIP_Cost_by_Project_T!$B$2:$K$2</c:f>
            </c:numRef>
          </c:val>
          <c:extLst>
            <c:ext xmlns:c16="http://schemas.microsoft.com/office/drawing/2014/chart" uri="{C3380CC4-5D6E-409C-BE32-E72D297353CC}">
              <c16:uniqueId val="{00000000-3985-4D8C-8496-8F9B029B1E15}"/>
            </c:ext>
          </c:extLst>
        </c:ser>
        <c:ser>
          <c:idx val="1"/>
          <c:order val="1"/>
          <c:cat>
            <c:strRef>
              <c:f>DRAFT18_21TIP_Cost_by_Project_T!$B$1:$K$1</c:f>
              <c:strCache>
                <c:ptCount val="10"/>
                <c:pt idx="0">
                  <c:v>access management</c:v>
                </c:pt>
                <c:pt idx="1">
                  <c:v>appendix-line item project</c:v>
                </c:pt>
                <c:pt idx="2">
                  <c:v>bicycle/pedestrian/other</c:v>
                </c:pt>
                <c:pt idx="3">
                  <c:v>bridge/culvert replacement</c:v>
                </c:pt>
                <c:pt idx="4">
                  <c:v>ITS</c:v>
                </c:pt>
                <c:pt idx="5">
                  <c:v>maintenance/reconstruction</c:v>
                </c:pt>
                <c:pt idx="6">
                  <c:v>studies</c:v>
                </c:pt>
                <c:pt idx="7">
                  <c:v>traffic operations/safety</c:v>
                </c:pt>
                <c:pt idx="8">
                  <c:v>widening/relocation</c:v>
                </c:pt>
                <c:pt idx="9">
                  <c:v>transit</c:v>
                </c:pt>
              </c:strCache>
            </c:strRef>
          </c:cat>
          <c:val>
            <c:numRef>
              <c:f>DRAFT18_21TIP_Cost_by_Project_T!$B$3:$K$3</c:f>
            </c:numRef>
          </c:val>
          <c:extLst>
            <c:ext xmlns:c16="http://schemas.microsoft.com/office/drawing/2014/chart" uri="{C3380CC4-5D6E-409C-BE32-E72D297353CC}">
              <c16:uniqueId val="{00000001-3985-4D8C-8496-8F9B029B1E15}"/>
            </c:ext>
          </c:extLst>
        </c:ser>
        <c:ser>
          <c:idx val="2"/>
          <c:order val="2"/>
          <c:cat>
            <c:strRef>
              <c:f>DRAFT18_21TIP_Cost_by_Project_T!$B$1:$K$1</c:f>
              <c:strCache>
                <c:ptCount val="10"/>
                <c:pt idx="0">
                  <c:v>access management</c:v>
                </c:pt>
                <c:pt idx="1">
                  <c:v>appendix-line item project</c:v>
                </c:pt>
                <c:pt idx="2">
                  <c:v>bicycle/pedestrian/other</c:v>
                </c:pt>
                <c:pt idx="3">
                  <c:v>bridge/culvert replacement</c:v>
                </c:pt>
                <c:pt idx="4">
                  <c:v>ITS</c:v>
                </c:pt>
                <c:pt idx="5">
                  <c:v>maintenance/reconstruction</c:v>
                </c:pt>
                <c:pt idx="6">
                  <c:v>studies</c:v>
                </c:pt>
                <c:pt idx="7">
                  <c:v>traffic operations/safety</c:v>
                </c:pt>
                <c:pt idx="8">
                  <c:v>widening/relocation</c:v>
                </c:pt>
                <c:pt idx="9">
                  <c:v>transit</c:v>
                </c:pt>
              </c:strCache>
            </c:strRef>
          </c:cat>
          <c:val>
            <c:numRef>
              <c:f>DRAFT18_21TIP_Cost_by_Project_T!$B$4:$K$4</c:f>
            </c:numRef>
          </c:val>
          <c:extLst>
            <c:ext xmlns:c16="http://schemas.microsoft.com/office/drawing/2014/chart" uri="{C3380CC4-5D6E-409C-BE32-E72D297353CC}">
              <c16:uniqueId val="{00000002-3985-4D8C-8496-8F9B029B1E15}"/>
            </c:ext>
          </c:extLst>
        </c:ser>
        <c:ser>
          <c:idx val="3"/>
          <c:order val="3"/>
          <c:cat>
            <c:strRef>
              <c:f>DRAFT18_21TIP_Cost_by_Project_T!$B$1:$K$1</c:f>
              <c:strCache>
                <c:ptCount val="10"/>
                <c:pt idx="0">
                  <c:v>access management</c:v>
                </c:pt>
                <c:pt idx="1">
                  <c:v>appendix-line item project</c:v>
                </c:pt>
                <c:pt idx="2">
                  <c:v>bicycle/pedestrian/other</c:v>
                </c:pt>
                <c:pt idx="3">
                  <c:v>bridge/culvert replacement</c:v>
                </c:pt>
                <c:pt idx="4">
                  <c:v>ITS</c:v>
                </c:pt>
                <c:pt idx="5">
                  <c:v>maintenance/reconstruction</c:v>
                </c:pt>
                <c:pt idx="6">
                  <c:v>studies</c:v>
                </c:pt>
                <c:pt idx="7">
                  <c:v>traffic operations/safety</c:v>
                </c:pt>
                <c:pt idx="8">
                  <c:v>widening/relocation</c:v>
                </c:pt>
                <c:pt idx="9">
                  <c:v>transit</c:v>
                </c:pt>
              </c:strCache>
            </c:strRef>
          </c:cat>
          <c:val>
            <c:numRef>
              <c:f>DRAFT18_21TIP_Cost_by_Project_T!$B$5:$K$5</c:f>
            </c:numRef>
          </c:val>
          <c:extLst>
            <c:ext xmlns:c16="http://schemas.microsoft.com/office/drawing/2014/chart" uri="{C3380CC4-5D6E-409C-BE32-E72D297353CC}">
              <c16:uniqueId val="{00000003-3985-4D8C-8496-8F9B029B1E15}"/>
            </c:ext>
          </c:extLst>
        </c:ser>
        <c:dLbls>
          <c:showLegendKey val="0"/>
          <c:showVal val="0"/>
          <c:showCatName val="0"/>
          <c:showSerName val="0"/>
          <c:showPercent val="0"/>
          <c:showBubbleSize val="0"/>
          <c:showLeaderLines val="0"/>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a:t>OKI</a:t>
            </a:r>
            <a:r>
              <a:rPr lang="en-US" sz="1800" b="1" baseline="0" dirty="0"/>
              <a:t> FY24-27 TIP Federal Funds by Project Type</a:t>
            </a:r>
            <a:endParaRPr lang="en-US" sz="1800" b="1" dirty="0"/>
          </a:p>
        </c:rich>
      </c:tx>
      <c:overlay val="0"/>
      <c:spPr>
        <a:noFill/>
        <a:ln>
          <a:noFill/>
        </a:ln>
        <a:effectLst/>
      </c:spPr>
    </c:title>
    <c:autoTitleDeleted val="0"/>
    <c:plotArea>
      <c:layout/>
      <c:doughnutChart>
        <c:varyColors val="1"/>
        <c:ser>
          <c:idx val="0"/>
          <c:order val="0"/>
          <c:dLbls>
            <c:spPr>
              <a:noFill/>
              <a:ln>
                <a:noFill/>
              </a:ln>
              <a:effectLst/>
            </c:spPr>
            <c:showLegendKey val="0"/>
            <c:showVal val="0"/>
            <c:showCatName val="1"/>
            <c:showSerName val="0"/>
            <c:showPercent val="1"/>
            <c:showBubbleSize val="0"/>
            <c:showLeaderLines val="0"/>
            <c:extLst>
              <c:ext xmlns:c15="http://schemas.microsoft.com/office/drawing/2012/chart" uri="{CE6537A1-D6FC-4f65-9D91-7224C49458BB}"/>
            </c:extLst>
          </c:dLbls>
          <c:cat>
            <c:strRef>
              <c:f>DRAFT18_21TIP_Cost_by_Project_T!$C$1:$J$1</c:f>
              <c:strCache>
                <c:ptCount val="8"/>
                <c:pt idx="0">
                  <c:v>bicycle/pedestrian</c:v>
                </c:pt>
                <c:pt idx="1">
                  <c:v>bridges</c:v>
                </c:pt>
                <c:pt idx="2">
                  <c:v>debt service</c:v>
                </c:pt>
                <c:pt idx="3">
                  <c:v>maintenance/reconstruction</c:v>
                </c:pt>
                <c:pt idx="4">
                  <c:v>studies</c:v>
                </c:pt>
                <c:pt idx="5">
                  <c:v>traffic operations/safety</c:v>
                </c:pt>
                <c:pt idx="6">
                  <c:v>widening/relocation</c:v>
                </c:pt>
                <c:pt idx="7">
                  <c:v>transit</c:v>
                </c:pt>
              </c:strCache>
            </c:strRef>
          </c:cat>
          <c:val>
            <c:numRef>
              <c:f>DRAFT18_21TIP_Cost_by_Project_T!$C$2:$J$2</c:f>
            </c:numRef>
          </c:val>
          <c:extLst>
            <c:ext xmlns:c16="http://schemas.microsoft.com/office/drawing/2014/chart" uri="{C3380CC4-5D6E-409C-BE32-E72D297353CC}">
              <c16:uniqueId val="{00000000-85E7-4D21-A30E-699FD121C367}"/>
            </c:ext>
          </c:extLst>
        </c:ser>
        <c:ser>
          <c:idx val="1"/>
          <c:order val="1"/>
          <c:dLbls>
            <c:spPr>
              <a:noFill/>
              <a:ln>
                <a:noFill/>
              </a:ln>
              <a:effectLst/>
            </c:spPr>
            <c:showLegendKey val="0"/>
            <c:showVal val="0"/>
            <c:showCatName val="1"/>
            <c:showSerName val="0"/>
            <c:showPercent val="1"/>
            <c:showBubbleSize val="0"/>
            <c:showLeaderLines val="0"/>
            <c:extLst>
              <c:ext xmlns:c15="http://schemas.microsoft.com/office/drawing/2012/chart" uri="{CE6537A1-D6FC-4f65-9D91-7224C49458BB}"/>
            </c:extLst>
          </c:dLbls>
          <c:cat>
            <c:strRef>
              <c:f>DRAFT18_21TIP_Cost_by_Project_T!$C$1:$J$1</c:f>
              <c:strCache>
                <c:ptCount val="8"/>
                <c:pt idx="0">
                  <c:v>bicycle/pedestrian</c:v>
                </c:pt>
                <c:pt idx="1">
                  <c:v>bridges</c:v>
                </c:pt>
                <c:pt idx="2">
                  <c:v>debt service</c:v>
                </c:pt>
                <c:pt idx="3">
                  <c:v>maintenance/reconstruction</c:v>
                </c:pt>
                <c:pt idx="4">
                  <c:v>studies</c:v>
                </c:pt>
                <c:pt idx="5">
                  <c:v>traffic operations/safety</c:v>
                </c:pt>
                <c:pt idx="6">
                  <c:v>widening/relocation</c:v>
                </c:pt>
                <c:pt idx="7">
                  <c:v>transit</c:v>
                </c:pt>
              </c:strCache>
            </c:strRef>
          </c:cat>
          <c:val>
            <c:numRef>
              <c:f>DRAFT18_21TIP_Cost_by_Project_T!$C$3:$J$3</c:f>
            </c:numRef>
          </c:val>
          <c:extLst>
            <c:ext xmlns:c16="http://schemas.microsoft.com/office/drawing/2014/chart" uri="{C3380CC4-5D6E-409C-BE32-E72D297353CC}">
              <c16:uniqueId val="{00000001-85E7-4D21-A30E-699FD121C367}"/>
            </c:ext>
          </c:extLst>
        </c:ser>
        <c:ser>
          <c:idx val="2"/>
          <c:order val="2"/>
          <c:dLbls>
            <c:spPr>
              <a:noFill/>
              <a:ln>
                <a:noFill/>
              </a:ln>
              <a:effectLst/>
            </c:spPr>
            <c:showLegendKey val="0"/>
            <c:showVal val="0"/>
            <c:showCatName val="1"/>
            <c:showSerName val="0"/>
            <c:showPercent val="1"/>
            <c:showBubbleSize val="0"/>
            <c:showLeaderLines val="0"/>
            <c:extLst>
              <c:ext xmlns:c15="http://schemas.microsoft.com/office/drawing/2012/chart" uri="{CE6537A1-D6FC-4f65-9D91-7224C49458BB}"/>
            </c:extLst>
          </c:dLbls>
          <c:cat>
            <c:strRef>
              <c:f>DRAFT18_21TIP_Cost_by_Project_T!$C$1:$J$1</c:f>
              <c:strCache>
                <c:ptCount val="8"/>
                <c:pt idx="0">
                  <c:v>bicycle/pedestrian</c:v>
                </c:pt>
                <c:pt idx="1">
                  <c:v>bridges</c:v>
                </c:pt>
                <c:pt idx="2">
                  <c:v>debt service</c:v>
                </c:pt>
                <c:pt idx="3">
                  <c:v>maintenance/reconstruction</c:v>
                </c:pt>
                <c:pt idx="4">
                  <c:v>studies</c:v>
                </c:pt>
                <c:pt idx="5">
                  <c:v>traffic operations/safety</c:v>
                </c:pt>
                <c:pt idx="6">
                  <c:v>widening/relocation</c:v>
                </c:pt>
                <c:pt idx="7">
                  <c:v>transit</c:v>
                </c:pt>
              </c:strCache>
            </c:strRef>
          </c:cat>
          <c:val>
            <c:numRef>
              <c:f>DRAFT18_21TIP_Cost_by_Project_T!$C$4:$J$4</c:f>
            </c:numRef>
          </c:val>
          <c:extLst>
            <c:ext xmlns:c16="http://schemas.microsoft.com/office/drawing/2014/chart" uri="{C3380CC4-5D6E-409C-BE32-E72D297353CC}">
              <c16:uniqueId val="{00000002-85E7-4D21-A30E-699FD121C367}"/>
            </c:ext>
          </c:extLst>
        </c:ser>
        <c:ser>
          <c:idx val="3"/>
          <c:order val="3"/>
          <c:dLbls>
            <c:spPr>
              <a:noFill/>
              <a:ln>
                <a:noFill/>
              </a:ln>
              <a:effectLst/>
            </c:spPr>
            <c:showLegendKey val="0"/>
            <c:showVal val="0"/>
            <c:showCatName val="1"/>
            <c:showSerName val="0"/>
            <c:showPercent val="1"/>
            <c:showBubbleSize val="0"/>
            <c:showLeaderLines val="0"/>
            <c:extLst>
              <c:ext xmlns:c15="http://schemas.microsoft.com/office/drawing/2012/chart" uri="{CE6537A1-D6FC-4f65-9D91-7224C49458BB}"/>
            </c:extLst>
          </c:dLbls>
          <c:cat>
            <c:strRef>
              <c:f>DRAFT18_21TIP_Cost_by_Project_T!$C$1:$J$1</c:f>
              <c:strCache>
                <c:ptCount val="8"/>
                <c:pt idx="0">
                  <c:v>bicycle/pedestrian</c:v>
                </c:pt>
                <c:pt idx="1">
                  <c:v>bridges</c:v>
                </c:pt>
                <c:pt idx="2">
                  <c:v>debt service</c:v>
                </c:pt>
                <c:pt idx="3">
                  <c:v>maintenance/reconstruction</c:v>
                </c:pt>
                <c:pt idx="4">
                  <c:v>studies</c:v>
                </c:pt>
                <c:pt idx="5">
                  <c:v>traffic operations/safety</c:v>
                </c:pt>
                <c:pt idx="6">
                  <c:v>widening/relocation</c:v>
                </c:pt>
                <c:pt idx="7">
                  <c:v>transit</c:v>
                </c:pt>
              </c:strCache>
            </c:strRef>
          </c:cat>
          <c:val>
            <c:numRef>
              <c:f>DRAFT18_21TIP_Cost_by_Project_T!$C$5:$J$5</c:f>
            </c:numRef>
          </c:val>
          <c:extLst>
            <c:ext xmlns:c16="http://schemas.microsoft.com/office/drawing/2014/chart" uri="{C3380CC4-5D6E-409C-BE32-E72D297353CC}">
              <c16:uniqueId val="{00000003-85E7-4D21-A30E-699FD121C367}"/>
            </c:ext>
          </c:extLst>
        </c:ser>
        <c:ser>
          <c:idx val="4"/>
          <c:order val="4"/>
          <c:dPt>
            <c:idx val="0"/>
            <c:bubble3D val="0"/>
            <c:spPr>
              <a:solidFill>
                <a:schemeClr val="accent1"/>
              </a:solidFill>
              <a:ln w="19050">
                <a:solidFill>
                  <a:schemeClr val="lt1"/>
                </a:solidFill>
              </a:ln>
              <a:effectLst/>
            </c:spPr>
            <c:extLst>
              <c:ext xmlns:c16="http://schemas.microsoft.com/office/drawing/2014/chart" uri="{C3380CC4-5D6E-409C-BE32-E72D297353CC}">
                <c16:uniqueId val="{00000005-85E7-4D21-A30E-699FD121C36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7-85E7-4D21-A30E-699FD121C36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9-85E7-4D21-A30E-699FD121C36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B-85E7-4D21-A30E-699FD121C36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D-85E7-4D21-A30E-699FD121C36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F-85E7-4D21-A30E-699FD121C367}"/>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11-85E7-4D21-A30E-699FD121C367}"/>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13-85E7-4D21-A30E-699FD121C367}"/>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5-85E7-4D21-A30E-699FD121C367}"/>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7-85E7-4D21-A30E-699FD121C367}"/>
              </c:ext>
            </c:extLst>
          </c:dPt>
          <c:dLbls>
            <c:dLbl>
              <c:idx val="0"/>
              <c:layout>
                <c:manualLayout>
                  <c:x val="-4.3103453152259609E-3"/>
                  <c:y val="-0.1405653283097897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5E7-4D21-A30E-699FD121C367}"/>
                </c:ext>
              </c:extLst>
            </c:dLbl>
            <c:dLbl>
              <c:idx val="1"/>
              <c:layout>
                <c:manualLayout>
                  <c:x val="6.7017685509228167E-2"/>
                  <c:y val="-0.105933290900131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85E7-4D21-A30E-699FD121C367}"/>
                </c:ext>
              </c:extLst>
            </c:dLbl>
            <c:dLbl>
              <c:idx val="2"/>
              <c:layout>
                <c:manualLayout>
                  <c:x val="0.13195106253344371"/>
                  <c:y val="-8.96358615308804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85E7-4D21-A30E-699FD121C367}"/>
                </c:ext>
              </c:extLst>
            </c:dLbl>
            <c:dLbl>
              <c:idx val="3"/>
              <c:layout>
                <c:manualLayout>
                  <c:x val="0.18103450323949036"/>
                  <c:y val="-5.500382412122207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85E7-4D21-A30E-699FD121C367}"/>
                </c:ext>
              </c:extLst>
            </c:dLbl>
            <c:dLbl>
              <c:idx val="4"/>
              <c:layout>
                <c:manualLayout>
                  <c:x val="0.12500001414155276"/>
                  <c:y val="-7.130125349047310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85E7-4D21-A30E-699FD121C367}"/>
                </c:ext>
              </c:extLst>
            </c:dLbl>
            <c:dLbl>
              <c:idx val="5"/>
              <c:layout>
                <c:manualLayout>
                  <c:x val="0.17385059438078032"/>
                  <c:y val="-1.426025069809461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85E7-4D21-A30E-699FD121C367}"/>
                </c:ext>
              </c:extLst>
            </c:dLbl>
            <c:dLbl>
              <c:idx val="7"/>
              <c:layout>
                <c:manualLayout>
                  <c:x val="-0.12643679591329485"/>
                  <c:y val="-0.1100076482424441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85E7-4D21-A30E-699FD121C367}"/>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DRAFT18_21TIP_Cost_by_Project_T!$C$1:$J$1</c:f>
              <c:strCache>
                <c:ptCount val="8"/>
                <c:pt idx="0">
                  <c:v>bicycle/pedestrian</c:v>
                </c:pt>
                <c:pt idx="1">
                  <c:v>bridges</c:v>
                </c:pt>
                <c:pt idx="2">
                  <c:v>debt service</c:v>
                </c:pt>
                <c:pt idx="3">
                  <c:v>maintenance/reconstruction</c:v>
                </c:pt>
                <c:pt idx="4">
                  <c:v>studies</c:v>
                </c:pt>
                <c:pt idx="5">
                  <c:v>traffic operations/safety</c:v>
                </c:pt>
                <c:pt idx="6">
                  <c:v>widening/relocation</c:v>
                </c:pt>
                <c:pt idx="7">
                  <c:v>transit</c:v>
                </c:pt>
              </c:strCache>
            </c:strRef>
          </c:cat>
          <c:val>
            <c:numRef>
              <c:f>DRAFT18_21TIP_Cost_by_Project_T!$C$6:$J$6</c:f>
              <c:numCache>
                <c:formatCode>\$#,##0.00;\(\$#,##0.00\)</c:formatCode>
                <c:ptCount val="8"/>
                <c:pt idx="0">
                  <c:v>55646642</c:v>
                </c:pt>
                <c:pt idx="1">
                  <c:v>90198245</c:v>
                </c:pt>
                <c:pt idx="2">
                  <c:v>25290845</c:v>
                </c:pt>
                <c:pt idx="3">
                  <c:v>583066411</c:v>
                </c:pt>
                <c:pt idx="4">
                  <c:v>11314303</c:v>
                </c:pt>
                <c:pt idx="5">
                  <c:v>129134503</c:v>
                </c:pt>
                <c:pt idx="6">
                  <c:v>3120896067</c:v>
                </c:pt>
                <c:pt idx="7">
                  <c:v>190774620</c:v>
                </c:pt>
              </c:numCache>
            </c:numRef>
          </c:val>
          <c:extLst>
            <c:ext xmlns:c16="http://schemas.microsoft.com/office/drawing/2014/chart" uri="{C3380CC4-5D6E-409C-BE32-E72D297353CC}">
              <c16:uniqueId val="{00000018-85E7-4D21-A30E-699FD121C367}"/>
            </c:ext>
          </c:extLst>
        </c:ser>
        <c:dLbls>
          <c:showLegendKey val="0"/>
          <c:showVal val="0"/>
          <c:showCatName val="1"/>
          <c:showSerName val="0"/>
          <c:showPercent val="1"/>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62" b="1" i="0" u="none" strike="noStrike" baseline="0" dirty="0">
                <a:effectLst/>
              </a:rPr>
              <a:t>OKI FY24-27 TIP – OKI Sub-Allocated Federal Funds by Project Type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0388700621283093"/>
          <c:y val="7.5354164590185735E-2"/>
          <c:w val="0.43020075417787967"/>
          <c:h val="0.86040150835575935"/>
        </c:manualLayout>
      </c:layout>
      <c:doughnutChart>
        <c:varyColors val="1"/>
        <c:ser>
          <c:idx val="0"/>
          <c:order val="0"/>
          <c:tx>
            <c:strRef>
              <c:f>Sheet1!$B$1</c:f>
              <c:strCache>
                <c:ptCount val="1"/>
                <c:pt idx="0">
                  <c:v>OKI Funds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2B2-40A3-87FC-5D034598EAC8}"/>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72B2-40A3-87FC-5D034598EAC8}"/>
              </c:ext>
            </c:extLst>
          </c:dPt>
          <c:dPt>
            <c:idx val="2"/>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5-72B2-40A3-87FC-5D034598EAC8}"/>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72B2-40A3-87FC-5D034598EAC8}"/>
              </c:ext>
            </c:extLst>
          </c:dPt>
          <c:dPt>
            <c:idx val="4"/>
            <c:bubble3D val="0"/>
            <c:spPr>
              <a:solidFill>
                <a:srgbClr val="7030A0"/>
              </a:solidFill>
              <a:ln w="19050">
                <a:solidFill>
                  <a:schemeClr val="lt1"/>
                </a:solidFill>
              </a:ln>
              <a:effectLst/>
            </c:spPr>
            <c:extLst>
              <c:ext xmlns:c16="http://schemas.microsoft.com/office/drawing/2014/chart" uri="{C3380CC4-5D6E-409C-BE32-E72D297353CC}">
                <c16:uniqueId val="{00000009-72B2-40A3-87FC-5D034598EAC8}"/>
              </c:ext>
            </c:extLst>
          </c:dPt>
          <c:dPt>
            <c:idx val="5"/>
            <c:bubble3D val="0"/>
            <c:spPr>
              <a:solidFill>
                <a:schemeClr val="accent4"/>
              </a:solidFill>
              <a:ln w="19050">
                <a:solidFill>
                  <a:schemeClr val="lt1"/>
                </a:solidFill>
              </a:ln>
              <a:effectLst/>
            </c:spPr>
            <c:extLst>
              <c:ext xmlns:c16="http://schemas.microsoft.com/office/drawing/2014/chart" uri="{C3380CC4-5D6E-409C-BE32-E72D297353CC}">
                <c16:uniqueId val="{0000000B-72B2-40A3-87FC-5D034598EAC8}"/>
              </c:ext>
            </c:extLst>
          </c:dPt>
          <c:dPt>
            <c:idx val="6"/>
            <c:bubble3D val="0"/>
            <c:spPr>
              <a:solidFill>
                <a:schemeClr val="accent6"/>
              </a:solidFill>
              <a:ln w="19050">
                <a:solidFill>
                  <a:schemeClr val="lt1"/>
                </a:solidFill>
              </a:ln>
              <a:effectLst/>
            </c:spPr>
            <c:extLst>
              <c:ext xmlns:c16="http://schemas.microsoft.com/office/drawing/2014/chart" uri="{C3380CC4-5D6E-409C-BE32-E72D297353CC}">
                <c16:uniqueId val="{0000000D-72B2-40A3-87FC-5D034598EAC8}"/>
              </c:ext>
            </c:extLst>
          </c:dPt>
          <c:dPt>
            <c:idx val="7"/>
            <c:bubble3D val="0"/>
            <c:spPr>
              <a:solidFill>
                <a:schemeClr val="tx2"/>
              </a:solidFill>
              <a:ln w="19050">
                <a:solidFill>
                  <a:schemeClr val="lt1"/>
                </a:solidFill>
              </a:ln>
              <a:effectLst/>
            </c:spPr>
            <c:extLst>
              <c:ext xmlns:c16="http://schemas.microsoft.com/office/drawing/2014/chart" uri="{C3380CC4-5D6E-409C-BE32-E72D297353CC}">
                <c16:uniqueId val="{0000000F-72B2-40A3-87FC-5D034598EAC8}"/>
              </c:ext>
            </c:extLst>
          </c:dPt>
          <c:dPt>
            <c:idx val="8"/>
            <c:bubble3D val="0"/>
            <c:spPr>
              <a:solidFill>
                <a:schemeClr val="tx2"/>
              </a:solidFill>
              <a:ln w="19050">
                <a:solidFill>
                  <a:schemeClr val="lt1"/>
                </a:solidFill>
              </a:ln>
              <a:effectLst/>
            </c:spPr>
            <c:extLst>
              <c:ext xmlns:c16="http://schemas.microsoft.com/office/drawing/2014/chart" uri="{C3380CC4-5D6E-409C-BE32-E72D297353CC}">
                <c16:uniqueId val="{00000011-72B2-40A3-87FC-5D034598EAC8}"/>
              </c:ext>
            </c:extLst>
          </c:dPt>
          <c:dLbls>
            <c:dLbl>
              <c:idx val="0"/>
              <c:layout>
                <c:manualLayout>
                  <c:x val="9.8101265822784736E-2"/>
                  <c:y val="-1.476793248945147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2B2-40A3-87FC-5D034598EAC8}"/>
                </c:ext>
              </c:extLst>
            </c:dLbl>
            <c:dLbl>
              <c:idx val="1"/>
              <c:layout>
                <c:manualLayout>
                  <c:x val="0.12025316455696203"/>
                  <c:y val="3.586497890295350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2B2-40A3-87FC-5D034598EAC8}"/>
                </c:ext>
              </c:extLst>
            </c:dLbl>
            <c:dLbl>
              <c:idx val="3"/>
              <c:layout>
                <c:manualLayout>
                  <c:x val="-0.10970464135021105"/>
                  <c:y val="9.915611814345991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72B2-40A3-87FC-5D034598EAC8}"/>
                </c:ext>
              </c:extLst>
            </c:dLbl>
            <c:dLbl>
              <c:idx val="4"/>
              <c:layout>
                <c:manualLayout>
                  <c:x val="-0.10811289411608359"/>
                  <c:y val="3.067809561779445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72B2-40A3-87FC-5D034598EAC8}"/>
                </c:ext>
              </c:extLst>
            </c:dLbl>
            <c:dLbl>
              <c:idx val="5"/>
              <c:layout>
                <c:manualLayout>
                  <c:x val="-9.8327353068208251E-2"/>
                  <c:y val="2.73123691817003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72B2-40A3-87FC-5D034598EAC8}"/>
                </c:ext>
              </c:extLst>
            </c:dLbl>
            <c:dLbl>
              <c:idx val="6"/>
              <c:layout>
                <c:manualLayout>
                  <c:x val="-0.1371308016877637"/>
                  <c:y val="-6.118143459915615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72B2-40A3-87FC-5D034598EAC8}"/>
                </c:ext>
              </c:extLst>
            </c:dLbl>
            <c:dLbl>
              <c:idx val="7"/>
              <c:layout>
                <c:manualLayout>
                  <c:x val="1.1898651117977341E-2"/>
                  <c:y val="-4.492391773813083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72B2-40A3-87FC-5D034598EAC8}"/>
                </c:ext>
              </c:extLst>
            </c:dLbl>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4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Sheet1!$A$2:$A$9</c:f>
              <c:strCache>
                <c:ptCount val="8"/>
                <c:pt idx="0">
                  <c:v>bicycle/pedestrian/other</c:v>
                </c:pt>
                <c:pt idx="1">
                  <c:v>bridge/culvert replacement</c:v>
                </c:pt>
                <c:pt idx="2">
                  <c:v>transit</c:v>
                </c:pt>
                <c:pt idx="3">
                  <c:v>debt service</c:v>
                </c:pt>
                <c:pt idx="4">
                  <c:v>maintenance/reconstruction</c:v>
                </c:pt>
                <c:pt idx="5">
                  <c:v>studies</c:v>
                </c:pt>
                <c:pt idx="6">
                  <c:v>traffic operations/safety</c:v>
                </c:pt>
                <c:pt idx="7">
                  <c:v>widening/relocation</c:v>
                </c:pt>
              </c:strCache>
            </c:strRef>
          </c:cat>
          <c:val>
            <c:numRef>
              <c:f>Sheet1!$B$2:$B$9</c:f>
              <c:numCache>
                <c:formatCode>_("$"* #,##0_);_("$"* \(#,##0\);_("$"* "-"??_);_(@_)</c:formatCode>
                <c:ptCount val="8"/>
                <c:pt idx="0">
                  <c:v>48968183</c:v>
                </c:pt>
                <c:pt idx="1">
                  <c:v>8194000</c:v>
                </c:pt>
                <c:pt idx="2">
                  <c:v>42128023</c:v>
                </c:pt>
                <c:pt idx="3">
                  <c:v>4000000</c:v>
                </c:pt>
                <c:pt idx="4">
                  <c:v>25483275</c:v>
                </c:pt>
                <c:pt idx="5">
                  <c:v>3901212</c:v>
                </c:pt>
                <c:pt idx="6">
                  <c:v>37948453</c:v>
                </c:pt>
                <c:pt idx="7">
                  <c:v>10800000</c:v>
                </c:pt>
              </c:numCache>
            </c:numRef>
          </c:val>
          <c:extLst>
            <c:ext xmlns:c16="http://schemas.microsoft.com/office/drawing/2014/chart" uri="{C3380CC4-5D6E-409C-BE32-E72D297353CC}">
              <c16:uniqueId val="{00000012-72B2-40A3-87FC-5D034598EAC8}"/>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ACF66E72-EADD-49E3-8C6C-405F7E38A2A2}" type="datetimeFigureOut">
              <a:rPr lang="en-US" smtClean="0"/>
              <a:pPr/>
              <a:t>3/6/2023</a:t>
            </a:fld>
            <a:endParaRPr lang="en-US" dirty="0"/>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01D341D5-31D2-41AB-B318-019850AD68F0}" type="slidenum">
              <a:rPr lang="en-US" smtClean="0"/>
              <a:pPr/>
              <a:t>‹#›</a:t>
            </a:fld>
            <a:endParaRPr lang="en-US" dirty="0"/>
          </a:p>
        </p:txBody>
      </p:sp>
    </p:spTree>
    <p:extLst>
      <p:ext uri="{BB962C8B-B14F-4D97-AF65-F5344CB8AC3E}">
        <p14:creationId xmlns:p14="http://schemas.microsoft.com/office/powerpoint/2010/main" val="3497309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F0095FAA-7376-4BE1-A6D5-3BCFE68D1A90}" type="datetimeFigureOut">
              <a:rPr lang="en-US" smtClean="0"/>
              <a:pPr/>
              <a:t>3/6/2023</a:t>
            </a:fld>
            <a:endParaRPr lang="en-US" dirty="0"/>
          </a:p>
        </p:txBody>
      </p:sp>
      <p:sp>
        <p:nvSpPr>
          <p:cNvPr id="4" name="Slide Image Placeholder 3"/>
          <p:cNvSpPr>
            <a:spLocks noGrp="1" noRot="1" noChangeAspect="1"/>
          </p:cNvSpPr>
          <p:nvPr>
            <p:ph type="sldImg" idx="2"/>
          </p:nvPr>
        </p:nvSpPr>
        <p:spPr>
          <a:xfrm>
            <a:off x="342900" y="696913"/>
            <a:ext cx="6197600"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AB9F7E7B-DBB8-45E9-B19C-3237C5D29BD2}" type="slidenum">
              <a:rPr lang="en-US" smtClean="0"/>
              <a:pPr/>
              <a:t>‹#›</a:t>
            </a:fld>
            <a:endParaRPr lang="en-US" dirty="0"/>
          </a:p>
        </p:txBody>
      </p:sp>
    </p:spTree>
    <p:extLst>
      <p:ext uri="{BB962C8B-B14F-4D97-AF65-F5344CB8AC3E}">
        <p14:creationId xmlns:p14="http://schemas.microsoft.com/office/powerpoint/2010/main" val="1968945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Andy Reser, I am the Transportation Programming Manager for the Ohio Kentucky Indiana Regional Council of Governments. Today, I will be discussing our draft Transportation Improvement Program, or TIP, for State Fiscal Years 2024 through 2027 and how you can provide comment. The TIP covers the entire OKI region which includes Butler, Clermont, Hamilton and Warren counties in Ohio; Boone, Campbell, and Kenton counties in Kentucky; and Dearborn County Indiana.</a:t>
            </a:r>
          </a:p>
        </p:txBody>
      </p:sp>
      <p:sp>
        <p:nvSpPr>
          <p:cNvPr id="4" name="Slide Number Placeholder 3"/>
          <p:cNvSpPr>
            <a:spLocks noGrp="1"/>
          </p:cNvSpPr>
          <p:nvPr>
            <p:ph type="sldNum" sz="quarter" idx="10"/>
          </p:nvPr>
        </p:nvSpPr>
        <p:spPr/>
        <p:txBody>
          <a:bodyPr/>
          <a:lstStyle/>
          <a:p>
            <a:pPr>
              <a:defRPr/>
            </a:pPr>
            <a:fld id="{4E03F576-EF26-4945-81CA-FE38B2333C89}" type="slidenum">
              <a:rPr lang="en-US" smtClean="0"/>
              <a:pPr>
                <a:defRPr/>
              </a:pPr>
              <a:t>1</a:t>
            </a:fld>
            <a:endParaRPr lang="en-US"/>
          </a:p>
        </p:txBody>
      </p:sp>
    </p:spTree>
    <p:extLst>
      <p:ext uri="{BB962C8B-B14F-4D97-AF65-F5344CB8AC3E}">
        <p14:creationId xmlns:p14="http://schemas.microsoft.com/office/powerpoint/2010/main" val="3659432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is public meeting notice</a:t>
            </a:r>
          </a:p>
        </p:txBody>
      </p:sp>
      <p:sp>
        <p:nvSpPr>
          <p:cNvPr id="4" name="Slide Number Placeholder 3"/>
          <p:cNvSpPr>
            <a:spLocks noGrp="1"/>
          </p:cNvSpPr>
          <p:nvPr>
            <p:ph type="sldNum" sz="quarter" idx="5"/>
          </p:nvPr>
        </p:nvSpPr>
        <p:spPr/>
        <p:txBody>
          <a:bodyPr/>
          <a:lstStyle/>
          <a:p>
            <a:fld id="{AB9F7E7B-DBB8-45E9-B19C-3237C5D29BD2}" type="slidenum">
              <a:rPr lang="en-US" smtClean="0"/>
              <a:pPr/>
              <a:t>10</a:t>
            </a:fld>
            <a:endParaRPr lang="en-US" dirty="0"/>
          </a:p>
        </p:txBody>
      </p:sp>
    </p:spTree>
    <p:extLst>
      <p:ext uri="{BB962C8B-B14F-4D97-AF65-F5344CB8AC3E}">
        <p14:creationId xmlns:p14="http://schemas.microsoft.com/office/powerpoint/2010/main" val="3705653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OKI Draft TIP is the short range component of our 2050 Metropolitan Transportation Plan. The TIP is typically updated every 2 or 3 years, with the last one adopted in April 2020. The TIP includes transportation funding commitments for the next 4 years and any project with federal funds must be included.  Each project is identified with a location, project description, project sponsor, as well as, funding details on phase, fiscal year and source of funds. After the TIP is formally adopted by OKI, it becomes part of the Statewide Transportation Improvement Program, or STIP.</a:t>
            </a:r>
          </a:p>
        </p:txBody>
      </p:sp>
      <p:sp>
        <p:nvSpPr>
          <p:cNvPr id="4" name="Slide Number Placeholder 3"/>
          <p:cNvSpPr>
            <a:spLocks noGrp="1"/>
          </p:cNvSpPr>
          <p:nvPr>
            <p:ph type="sldNum" sz="quarter" idx="5"/>
          </p:nvPr>
        </p:nvSpPr>
        <p:spPr/>
        <p:txBody>
          <a:bodyPr/>
          <a:lstStyle/>
          <a:p>
            <a:fld id="{AB9F7E7B-DBB8-45E9-B19C-3237C5D29BD2}" type="slidenum">
              <a:rPr lang="en-US" smtClean="0"/>
              <a:pPr/>
              <a:t>2</a:t>
            </a:fld>
            <a:endParaRPr lang="en-US" dirty="0"/>
          </a:p>
        </p:txBody>
      </p:sp>
    </p:spTree>
    <p:extLst>
      <p:ext uri="{BB962C8B-B14F-4D97-AF65-F5344CB8AC3E}">
        <p14:creationId xmlns:p14="http://schemas.microsoft.com/office/powerpoint/2010/main" val="533217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7600" cy="3486150"/>
          </a:xfrm>
        </p:spPr>
      </p:sp>
      <p:sp>
        <p:nvSpPr>
          <p:cNvPr id="3" name="Notes Placeholder 2"/>
          <p:cNvSpPr>
            <a:spLocks noGrp="1"/>
          </p:cNvSpPr>
          <p:nvPr>
            <p:ph type="body" idx="1"/>
          </p:nvPr>
        </p:nvSpPr>
        <p:spPr/>
        <p:txBody>
          <a:bodyPr/>
          <a:lstStyle/>
          <a:p>
            <a:r>
              <a:rPr lang="en-US" dirty="0"/>
              <a:t>The FY24-27 TIP includes $5.3 Billion in federal, state and local funds. Of the $4.2 Billion in Federal Funds, nearly $181 million are OKI sub-allocated federal funds. These are funds that the OKI Board has direct authority over how those funds are spent.</a:t>
            </a:r>
          </a:p>
        </p:txBody>
      </p:sp>
      <p:sp>
        <p:nvSpPr>
          <p:cNvPr id="4" name="Slide Number Placeholder 3"/>
          <p:cNvSpPr>
            <a:spLocks noGrp="1"/>
          </p:cNvSpPr>
          <p:nvPr>
            <p:ph type="sldNum" sz="quarter" idx="10"/>
          </p:nvPr>
        </p:nvSpPr>
        <p:spPr/>
        <p:txBody>
          <a:bodyPr/>
          <a:lstStyle/>
          <a:p>
            <a:fld id="{2A72A176-BC02-45FE-ADF2-0B6115F53960}"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20661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$4.2 B in federal</a:t>
            </a:r>
            <a:r>
              <a:rPr lang="en-US" sz="1200" kern="1200" baseline="0" dirty="0">
                <a:solidFill>
                  <a:schemeClr val="tx1"/>
                </a:solidFill>
                <a:effectLst/>
                <a:latin typeface="+mn-lt"/>
                <a:ea typeface="+mn-ea"/>
                <a:cs typeface="+mn-cs"/>
              </a:rPr>
              <a:t> funds are programmed for a wide variety of project types, such as roadway maintenance, transit and improving traffic operations. The largest amount of funds, 74%, are programmed for roadway or bridge projects that increase system capacity. This category includes the nearly $3B programmed for the new Brent Spence Companion Bridge. Other significant project types include 14% for maintenance and reconstruction and 3% for projects that improve traffic operations and safety like new turn lanes and improved signals. </a:t>
            </a:r>
          </a:p>
        </p:txBody>
      </p:sp>
      <p:sp>
        <p:nvSpPr>
          <p:cNvPr id="4" name="Slide Number Placeholder 3"/>
          <p:cNvSpPr>
            <a:spLocks noGrp="1"/>
          </p:cNvSpPr>
          <p:nvPr>
            <p:ph type="sldNum" sz="quarter" idx="10"/>
          </p:nvPr>
        </p:nvSpPr>
        <p:spPr/>
        <p:txBody>
          <a:bodyPr/>
          <a:lstStyle/>
          <a:p>
            <a:fld id="{2A72A176-BC02-45FE-ADF2-0B6115F53960}"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711259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Included in those federal funds are $181m in OKI funds. These are federal transportation funds that are suballocated to OKI and the OKI Policy Board makes decisions on awarding those funds. Most of these funds go to local governments for their transportation capital projects, such as bike trails, new sidewalks, road improvements, and safety upgrades.. The top 3 project categories are 27% for bicycle and pedestrian projects, 23% for </a:t>
            </a:r>
            <a:r>
              <a:rPr lang="en-US" baseline="0" dirty="0"/>
              <a:t>transit such as bus replacements, and 21% for traffic operations and safety projects such as roundabouts and new turn lanes. Later this year, OKI will award nearly $53 million for FY27, and that is not included in these totals. </a:t>
            </a:r>
            <a:endParaRPr lang="en-US" dirty="0"/>
          </a:p>
        </p:txBody>
      </p:sp>
      <p:sp>
        <p:nvSpPr>
          <p:cNvPr id="4" name="Slide Number Placeholder 3"/>
          <p:cNvSpPr>
            <a:spLocks noGrp="1"/>
          </p:cNvSpPr>
          <p:nvPr>
            <p:ph type="sldNum" sz="quarter" idx="10"/>
          </p:nvPr>
        </p:nvSpPr>
        <p:spPr/>
        <p:txBody>
          <a:bodyPr/>
          <a:lstStyle/>
          <a:p>
            <a:fld id="{AB9F7E7B-DBB8-45E9-B19C-3237C5D29BD2}" type="slidenum">
              <a:rPr lang="en-US" smtClean="0"/>
              <a:pPr/>
              <a:t>5</a:t>
            </a:fld>
            <a:endParaRPr lang="en-US" dirty="0"/>
          </a:p>
        </p:txBody>
      </p:sp>
    </p:spTree>
    <p:extLst>
      <p:ext uri="{BB962C8B-B14F-4D97-AF65-F5344CB8AC3E}">
        <p14:creationId xmlns:p14="http://schemas.microsoft.com/office/powerpoint/2010/main" val="4015251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7600" cy="3486150"/>
          </a:xfrm>
        </p:spPr>
      </p:sp>
      <p:sp>
        <p:nvSpPr>
          <p:cNvPr id="3" name="Notes Placeholder 2"/>
          <p:cNvSpPr>
            <a:spLocks noGrp="1"/>
          </p:cNvSpPr>
          <p:nvPr>
            <p:ph type="body" idx="1"/>
          </p:nvPr>
        </p:nvSpPr>
        <p:spPr/>
        <p:txBody>
          <a:bodyPr/>
          <a:lstStyle/>
          <a:p>
            <a:r>
              <a:rPr lang="en-US" dirty="0"/>
              <a:t>In all, the FY24-27 TIP includes 46 new OKI projects. These are projects which have been previously awarded by OKI but have phases in the new TIP timeframe. The breakdown is 25 projects utilizing Surface Transportation Block Grant funding, also called SNK in Northern Kentucky, 5 projects with Congestion Mitigation Air Quality Funds and 19 with Transportation Alternatives Funds. 195 new State DOT projects are included in the “Grouped Projects” list. Grouped Projects are typically maintenance projects like resurfacing, small bridge repair and safety upgrades that are not of appropriate scale to be identified individually. And finally, 51 new transit projects. These are for items like bus maintenance, equipment purchases, and operating assistance.</a:t>
            </a:r>
          </a:p>
        </p:txBody>
      </p:sp>
      <p:sp>
        <p:nvSpPr>
          <p:cNvPr id="4" name="Slide Number Placeholder 3"/>
          <p:cNvSpPr>
            <a:spLocks noGrp="1"/>
          </p:cNvSpPr>
          <p:nvPr>
            <p:ph type="sldNum" sz="quarter" idx="10"/>
          </p:nvPr>
        </p:nvSpPr>
        <p:spPr/>
        <p:txBody>
          <a:bodyPr/>
          <a:lstStyle/>
          <a:p>
            <a:fld id="{2A72A176-BC02-45FE-ADF2-0B6115F53960}"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715892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7600" cy="3486150"/>
          </a:xfrm>
        </p:spPr>
      </p:sp>
      <p:sp>
        <p:nvSpPr>
          <p:cNvPr id="3" name="Notes Placeholder 2"/>
          <p:cNvSpPr>
            <a:spLocks noGrp="1"/>
          </p:cNvSpPr>
          <p:nvPr>
            <p:ph type="body" idx="1"/>
          </p:nvPr>
        </p:nvSpPr>
        <p:spPr/>
        <p:txBody>
          <a:bodyPr/>
          <a:lstStyle/>
          <a:p>
            <a:r>
              <a:rPr lang="en-US" dirty="0"/>
              <a:t>Beginning March 10</a:t>
            </a:r>
            <a:r>
              <a:rPr lang="en-US"/>
              <a:t>, you </a:t>
            </a:r>
            <a:r>
              <a:rPr lang="en-US" dirty="0"/>
              <a:t>can download the full Draft TIP document at tip.oki.org and click on Draft FY24-27 TIP. Information on how to provide comment is also provided on the website. </a:t>
            </a:r>
          </a:p>
        </p:txBody>
      </p:sp>
      <p:sp>
        <p:nvSpPr>
          <p:cNvPr id="4" name="Slide Number Placeholder 3"/>
          <p:cNvSpPr>
            <a:spLocks noGrp="1"/>
          </p:cNvSpPr>
          <p:nvPr>
            <p:ph type="sldNum" sz="quarter" idx="10"/>
          </p:nvPr>
        </p:nvSpPr>
        <p:spPr/>
        <p:txBody>
          <a:bodyPr/>
          <a:lstStyle/>
          <a:p>
            <a:fld id="{2A72A176-BC02-45FE-ADF2-0B6115F53960}"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955849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7600" cy="3486150"/>
          </a:xfrm>
        </p:spPr>
      </p:sp>
      <p:sp>
        <p:nvSpPr>
          <p:cNvPr id="3" name="Notes Placeholder 2"/>
          <p:cNvSpPr>
            <a:spLocks noGrp="1"/>
          </p:cNvSpPr>
          <p:nvPr>
            <p:ph type="body" idx="1"/>
          </p:nvPr>
        </p:nvSpPr>
        <p:spPr/>
        <p:txBody>
          <a:bodyPr/>
          <a:lstStyle/>
          <a:p>
            <a:r>
              <a:rPr lang="en-US" dirty="0"/>
              <a:t>The public comment period starts on March 10th 2023 and runs through April 12</a:t>
            </a:r>
            <a:r>
              <a:rPr lang="en-US" baseline="30000" dirty="0"/>
              <a:t>th</a:t>
            </a:r>
            <a:r>
              <a:rPr lang="en-US" dirty="0"/>
              <a:t>. We will be hosting an in-person public meeting on the new TIP on April 4</a:t>
            </a:r>
            <a:r>
              <a:rPr lang="en-US" baseline="30000" dirty="0"/>
              <a:t>th</a:t>
            </a:r>
            <a:r>
              <a:rPr lang="en-US" dirty="0"/>
              <a:t> at 4pm in the OKI Board Room located on the 4</a:t>
            </a:r>
            <a:r>
              <a:rPr lang="en-US" baseline="30000" dirty="0"/>
              <a:t>th</a:t>
            </a:r>
            <a:r>
              <a:rPr lang="en-US" dirty="0"/>
              <a:t> Floor at 720 East Pete Rose Way in Cincinnati. You may submit a comment through the TIP website, or you may comment in-person at the public meeting. There is no difference between a comment submitted via the website or one submitted in person. All comments will be documented and provided to the OKI Board before they consider the new TIP at their April 13</a:t>
            </a:r>
            <a:r>
              <a:rPr lang="en-US" baseline="30000" dirty="0"/>
              <a:t>th</a:t>
            </a:r>
            <a:r>
              <a:rPr lang="en-US" dirty="0"/>
              <a:t> Board meeting. Following the Board meeting, the approved TIP will be sent to ODOT, KYTC and INDOT where they will be reviewed by the Federal Highway Administration and the Federal Transit Administration before becoming part of the Statewide TIP, or STIP.</a:t>
            </a:r>
          </a:p>
        </p:txBody>
      </p:sp>
      <p:sp>
        <p:nvSpPr>
          <p:cNvPr id="4" name="Slide Number Placeholder 3"/>
          <p:cNvSpPr>
            <a:spLocks noGrp="1"/>
          </p:cNvSpPr>
          <p:nvPr>
            <p:ph type="sldNum" sz="quarter" idx="10"/>
          </p:nvPr>
        </p:nvSpPr>
        <p:spPr/>
        <p:txBody>
          <a:bodyPr/>
          <a:lstStyle/>
          <a:p>
            <a:fld id="{2A72A176-BC02-45FE-ADF2-0B6115F53960}"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717871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 concludes my presentation, thank you for listening and if you have questions, you may contact me. My email address is areser@oki.org, Thank you. </a:t>
            </a:r>
          </a:p>
          <a:p>
            <a:endParaRPr lang="en-US" dirty="0"/>
          </a:p>
        </p:txBody>
      </p:sp>
      <p:sp>
        <p:nvSpPr>
          <p:cNvPr id="4" name="Slide Number Placeholder 3"/>
          <p:cNvSpPr>
            <a:spLocks noGrp="1"/>
          </p:cNvSpPr>
          <p:nvPr>
            <p:ph type="sldNum" sz="quarter" idx="10"/>
          </p:nvPr>
        </p:nvSpPr>
        <p:spPr/>
        <p:txBody>
          <a:bodyPr/>
          <a:lstStyle/>
          <a:p>
            <a:fld id="{2A72A176-BC02-45FE-ADF2-0B6115F53960}"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941921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F148711-1902-4620-81B9-0C8C3084A359}" type="datetimeFigureOut">
              <a:rPr lang="en-US" smtClean="0">
                <a:solidFill>
                  <a:prstClr val="black">
                    <a:tint val="75000"/>
                  </a:prstClr>
                </a:solidFill>
              </a:rPr>
              <a:pPr/>
              <a:t>3/6/2023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927A474-266E-4535-A779-F9810BA9413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9363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148711-1902-4620-81B9-0C8C3084A359}" type="datetimeFigureOut">
              <a:rPr lang="en-US" smtClean="0">
                <a:solidFill>
                  <a:prstClr val="black">
                    <a:tint val="75000"/>
                  </a:prstClr>
                </a:solidFill>
              </a:rPr>
              <a:pPr/>
              <a:t>3/6/2023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927A474-266E-4535-A779-F9810BA9413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87761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148711-1902-4620-81B9-0C8C3084A359}" type="datetimeFigureOut">
              <a:rPr lang="en-US" smtClean="0">
                <a:solidFill>
                  <a:prstClr val="black">
                    <a:tint val="75000"/>
                  </a:prstClr>
                </a:solidFill>
              </a:rPr>
              <a:pPr/>
              <a:t>3/6/2023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927A474-266E-4535-A779-F9810BA9413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43750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770888" y="1295406"/>
            <a:ext cx="8650224"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68580" tIns="34290" rIns="68580" bIns="34290" rtlCol="0">
            <a:normAutofit/>
          </a:bodyPr>
          <a:lstStyle/>
          <a:p>
            <a:pPr defTabSz="713203" fontAlgn="base">
              <a:spcBef>
                <a:spcPts val="1500"/>
              </a:spcBef>
              <a:spcAft>
                <a:spcPct val="0"/>
              </a:spcAft>
              <a:buClr>
                <a:srgbClr val="2C7C9F">
                  <a:lumMod val="60000"/>
                  <a:lumOff val="40000"/>
                </a:srgbClr>
              </a:buClr>
              <a:buSzPct val="110000"/>
              <a:buFont typeface="Wingdings 2" pitchFamily="18" charset="2"/>
              <a:buNone/>
            </a:pPr>
            <a:endParaRPr sz="2400" dirty="0">
              <a:solidFill>
                <a:prstClr val="black">
                  <a:lumMod val="65000"/>
                  <a:lumOff val="35000"/>
                </a:prstClr>
              </a:solidFill>
            </a:endParaRPr>
          </a:p>
        </p:txBody>
      </p:sp>
      <p:sp>
        <p:nvSpPr>
          <p:cNvPr id="2" name="Title 1"/>
          <p:cNvSpPr>
            <a:spLocks noGrp="1"/>
          </p:cNvSpPr>
          <p:nvPr>
            <p:ph type="ctrTitle"/>
          </p:nvPr>
        </p:nvSpPr>
        <p:spPr>
          <a:xfrm>
            <a:off x="1763897" y="1524005"/>
            <a:ext cx="8664211" cy="1724867"/>
          </a:xfrm>
        </p:spPr>
        <p:txBody>
          <a:bodyPr vert="horz" lIns="91440" tIns="45720" rIns="91440" bIns="45720" rtlCol="0" anchor="b" anchorCtr="0">
            <a:noAutofit/>
          </a:bodyPr>
          <a:lstStyle>
            <a:lvl1pPr marL="0" indent="0" algn="ctr" defTabSz="685783" rtl="0" eaLnBrk="1" latinLnBrk="0" hangingPunct="1">
              <a:spcBef>
                <a:spcPct val="0"/>
              </a:spcBef>
              <a:buClr>
                <a:schemeClr val="accent1">
                  <a:lumMod val="60000"/>
                  <a:lumOff val="40000"/>
                </a:schemeClr>
              </a:buClr>
              <a:buSzPct val="110000"/>
              <a:buFont typeface="Wingdings 2" pitchFamily="18" charset="2"/>
              <a:buNone/>
              <a:defRPr sz="345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763897" y="3299015"/>
            <a:ext cx="8664212" cy="916642"/>
          </a:xfrm>
        </p:spPr>
        <p:txBody>
          <a:bodyPr vert="horz" lIns="91440" tIns="45720" rIns="91440" bIns="45720" rtlCol="0">
            <a:normAutofit/>
          </a:bodyPr>
          <a:lstStyle>
            <a:lvl1pPr marL="0" indent="0" algn="ctr" defTabSz="685783" rtl="0" eaLnBrk="1" latinLnBrk="0" hangingPunct="1">
              <a:spcBef>
                <a:spcPts val="225"/>
              </a:spcBef>
              <a:buClr>
                <a:schemeClr val="accent1">
                  <a:lumMod val="60000"/>
                  <a:lumOff val="40000"/>
                </a:schemeClr>
              </a:buClr>
              <a:buSzPct val="110000"/>
              <a:buFont typeface="Wingdings 2" pitchFamily="18" charset="2"/>
              <a:buNone/>
              <a:defRPr sz="1350" kern="1200">
                <a:solidFill>
                  <a:schemeClr val="tx1">
                    <a:tint val="75000"/>
                  </a:schemeClr>
                </a:solidFill>
                <a:latin typeface="+mn-lt"/>
                <a:ea typeface="+mn-ea"/>
                <a:cs typeface="+mn-cs"/>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pPr>
              <a:defRPr/>
            </a:pPr>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endParaRPr lang="en-US" dirty="0">
              <a:solidFill>
                <a:prstClr val="white"/>
              </a:solidFill>
            </a:endParaRPr>
          </a:p>
        </p:txBody>
      </p:sp>
      <p:sp>
        <p:nvSpPr>
          <p:cNvPr id="6" name="Slide Number Placeholder 5"/>
          <p:cNvSpPr>
            <a:spLocks noGrp="1"/>
          </p:cNvSpPr>
          <p:nvPr>
            <p:ph type="sldNum" sz="quarter" idx="12"/>
          </p:nvPr>
        </p:nvSpPr>
        <p:spPr/>
        <p:txBody>
          <a:bodyPr/>
          <a:lstStyle/>
          <a:p>
            <a:fld id="{38DF85F5-FB5E-4F79-A561-97039C58DE0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3794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endParaRPr lang="en-US" dirty="0">
              <a:solidFill>
                <a:prstClr val="white"/>
              </a:solidFill>
            </a:endParaRPr>
          </a:p>
        </p:txBody>
      </p:sp>
      <p:sp>
        <p:nvSpPr>
          <p:cNvPr id="6" name="Slide Number Placeholder 5"/>
          <p:cNvSpPr>
            <a:spLocks noGrp="1"/>
          </p:cNvSpPr>
          <p:nvPr>
            <p:ph type="sldNum" sz="quarter" idx="12"/>
          </p:nvPr>
        </p:nvSpPr>
        <p:spPr/>
        <p:txBody>
          <a:bodyPr/>
          <a:lstStyle/>
          <a:p>
            <a:pPr>
              <a:defRPr/>
            </a:pPr>
            <a:fld id="{5D0EED73-A4B9-43B7-AB04-B25B549AF694}"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42883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484723" y="3352808"/>
            <a:ext cx="11222567" cy="1470025"/>
          </a:xfrm>
        </p:spPr>
        <p:txBody>
          <a:bodyPr/>
          <a:lstStyle/>
          <a:p>
            <a:r>
              <a:rPr lang="en-US"/>
              <a:t>Click to edit Master title style</a:t>
            </a:r>
            <a:endParaRPr/>
          </a:p>
        </p:txBody>
      </p:sp>
      <p:sp>
        <p:nvSpPr>
          <p:cNvPr id="3" name="Subtitle 2"/>
          <p:cNvSpPr>
            <a:spLocks noGrp="1"/>
          </p:cNvSpPr>
          <p:nvPr>
            <p:ph type="subTitle" idx="1"/>
          </p:nvPr>
        </p:nvSpPr>
        <p:spPr>
          <a:xfrm>
            <a:off x="484723" y="4771036"/>
            <a:ext cx="11222567" cy="972671"/>
          </a:xfrm>
        </p:spPr>
        <p:txBody>
          <a:bodyPr>
            <a:normAutofit/>
          </a:bodyPr>
          <a:lstStyle>
            <a:lvl1pPr marL="0" indent="0" algn="ctr">
              <a:spcBef>
                <a:spcPts val="225"/>
              </a:spcBef>
              <a:buNone/>
              <a:defRPr sz="1350">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pPr>
              <a:defRPr/>
            </a:pPr>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endParaRPr lang="en-US" dirty="0">
              <a:solidFill>
                <a:prstClr val="white"/>
              </a:solidFill>
            </a:endParaRPr>
          </a:p>
        </p:txBody>
      </p:sp>
      <p:sp>
        <p:nvSpPr>
          <p:cNvPr id="6" name="Slide Number Placeholder 5"/>
          <p:cNvSpPr>
            <a:spLocks noGrp="1"/>
          </p:cNvSpPr>
          <p:nvPr>
            <p:ph type="sldNum" sz="quarter" idx="12"/>
          </p:nvPr>
        </p:nvSpPr>
        <p:spPr/>
        <p:txBody>
          <a:bodyPr/>
          <a:lstStyle/>
          <a:p>
            <a:fld id="{B1AA4845-A08A-4DF4-8D99-E2E7B6D41C67}" type="slidenum">
              <a:rPr>
                <a:solidFill>
                  <a:prstClr val="white"/>
                </a:solidFill>
              </a:rPr>
              <a:pPr/>
              <a:t>‹#›</a:t>
            </a:fld>
            <a:endParaRPr dirty="0">
              <a:solidFill>
                <a:prstClr val="white"/>
              </a:solidFill>
            </a:endParaRPr>
          </a:p>
        </p:txBody>
      </p:sp>
      <p:sp>
        <p:nvSpPr>
          <p:cNvPr id="9" name="Picture Placeholder 2"/>
          <p:cNvSpPr>
            <a:spLocks noGrp="1"/>
          </p:cNvSpPr>
          <p:nvPr>
            <p:ph type="pic" idx="13"/>
          </p:nvPr>
        </p:nvSpPr>
        <p:spPr>
          <a:xfrm>
            <a:off x="494640" y="363538"/>
            <a:ext cx="1120272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dirty="0"/>
              <a:t>Click icon to add picture</a:t>
            </a:r>
            <a:endParaRPr dirty="0"/>
          </a:p>
        </p:txBody>
      </p:sp>
    </p:spTree>
    <p:extLst>
      <p:ext uri="{BB962C8B-B14F-4D97-AF65-F5344CB8AC3E}">
        <p14:creationId xmlns:p14="http://schemas.microsoft.com/office/powerpoint/2010/main" val="3735955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2369" y="2403149"/>
            <a:ext cx="10742084" cy="1362076"/>
          </a:xfrm>
        </p:spPr>
        <p:txBody>
          <a:bodyPr anchor="b" anchorCtr="0"/>
          <a:lstStyle>
            <a:lvl1pPr algn="ctr">
              <a:defRPr sz="3450" b="0" cap="none" baseline="0"/>
            </a:lvl1pPr>
          </a:lstStyle>
          <a:p>
            <a:r>
              <a:rPr lang="en-US"/>
              <a:t>Click to edit Master title style</a:t>
            </a:r>
            <a:endParaRPr/>
          </a:p>
        </p:txBody>
      </p:sp>
      <p:sp>
        <p:nvSpPr>
          <p:cNvPr id="3" name="Text Placeholder 2"/>
          <p:cNvSpPr>
            <a:spLocks noGrp="1"/>
          </p:cNvSpPr>
          <p:nvPr>
            <p:ph type="body" idx="1"/>
          </p:nvPr>
        </p:nvSpPr>
        <p:spPr>
          <a:xfrm>
            <a:off x="732369" y="3736009"/>
            <a:ext cx="10742084" cy="1500187"/>
          </a:xfrm>
        </p:spPr>
        <p:txBody>
          <a:bodyPr anchor="t" anchorCtr="0">
            <a:normAutofit/>
          </a:bodyPr>
          <a:lstStyle>
            <a:lvl1pPr marL="0" indent="0" algn="ctr">
              <a:spcBef>
                <a:spcPts val="225"/>
              </a:spcBef>
              <a:buNone/>
              <a:defRPr sz="135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endParaRPr lang="en-US" dirty="0">
              <a:solidFill>
                <a:prstClr val="white"/>
              </a:solidFill>
            </a:endParaRPr>
          </a:p>
        </p:txBody>
      </p:sp>
      <p:sp>
        <p:nvSpPr>
          <p:cNvPr id="6" name="Slide Number Placeholder 5"/>
          <p:cNvSpPr>
            <a:spLocks noGrp="1"/>
          </p:cNvSpPr>
          <p:nvPr>
            <p:ph type="sldNum" sz="quarter" idx="12"/>
          </p:nvPr>
        </p:nvSpPr>
        <p:spPr/>
        <p:txBody>
          <a:bodyPr/>
          <a:lstStyle/>
          <a:p>
            <a:pPr>
              <a:defRPr/>
            </a:pPr>
            <a:fld id="{5297B9F5-3A35-49EF-B0D8-5C360CC54CDF}"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31594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2369" y="107576"/>
            <a:ext cx="10723035" cy="1336956"/>
          </a:xfrm>
        </p:spPr>
        <p:txBody>
          <a:bodyPr/>
          <a:lstStyle/>
          <a:p>
            <a:r>
              <a:rPr lang="en-US"/>
              <a:t>Click to edit Master title style</a:t>
            </a:r>
            <a:endParaRPr/>
          </a:p>
        </p:txBody>
      </p:sp>
      <p:sp>
        <p:nvSpPr>
          <p:cNvPr id="3" name="Content Placeholder 2"/>
          <p:cNvSpPr>
            <a:spLocks noGrp="1"/>
          </p:cNvSpPr>
          <p:nvPr>
            <p:ph sz="half" idx="1"/>
          </p:nvPr>
        </p:nvSpPr>
        <p:spPr>
          <a:xfrm>
            <a:off x="732367" y="1600201"/>
            <a:ext cx="5120640" cy="4343400"/>
          </a:xfrm>
        </p:spPr>
        <p:txBody>
          <a:bodyPr>
            <a:normAutofit/>
          </a:bodyPr>
          <a:lstStyle>
            <a:lvl1pPr>
              <a:spcBef>
                <a:spcPts val="1200"/>
              </a:spcBef>
              <a:defRPr sz="150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34761" y="1600201"/>
            <a:ext cx="5120640" cy="4343400"/>
          </a:xfrm>
        </p:spPr>
        <p:txBody>
          <a:bodyPr>
            <a:normAutofit/>
          </a:bodyPr>
          <a:lstStyle>
            <a:lvl1pPr>
              <a:spcBef>
                <a:spcPts val="1200"/>
              </a:spcBef>
              <a:defRPr sz="150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endParaRPr lang="en-US" dirty="0">
              <a:solidFill>
                <a:prstClr val="white"/>
              </a:solidFill>
            </a:endParaRPr>
          </a:p>
        </p:txBody>
      </p:sp>
      <p:sp>
        <p:nvSpPr>
          <p:cNvPr id="6" name="Footer Placeholder 5"/>
          <p:cNvSpPr>
            <a:spLocks noGrp="1"/>
          </p:cNvSpPr>
          <p:nvPr>
            <p:ph type="ftr" sz="quarter" idx="11"/>
          </p:nvPr>
        </p:nvSpPr>
        <p:spPr/>
        <p:txBody>
          <a:bodyPr/>
          <a:lstStyle/>
          <a:p>
            <a:pPr>
              <a:defRPr/>
            </a:pPr>
            <a:endParaRPr lang="en-US" dirty="0">
              <a:solidFill>
                <a:prstClr val="white"/>
              </a:solidFill>
            </a:endParaRPr>
          </a:p>
        </p:txBody>
      </p:sp>
      <p:sp>
        <p:nvSpPr>
          <p:cNvPr id="7" name="Slide Number Placeholder 6"/>
          <p:cNvSpPr>
            <a:spLocks noGrp="1"/>
          </p:cNvSpPr>
          <p:nvPr>
            <p:ph type="sldNum" sz="quarter" idx="12"/>
          </p:nvPr>
        </p:nvSpPr>
        <p:spPr/>
        <p:txBody>
          <a:bodyPr/>
          <a:lstStyle/>
          <a:p>
            <a:pPr>
              <a:defRPr/>
            </a:pPr>
            <a:fld id="{2E657E4C-53F8-4D49-820C-ABC129ACF2BC}"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0982085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2365" y="107576"/>
            <a:ext cx="10723035"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32365" y="1453228"/>
            <a:ext cx="5120640" cy="750887"/>
          </a:xfrm>
        </p:spPr>
        <p:txBody>
          <a:bodyPr anchor="b">
            <a:noAutofit/>
          </a:bodyPr>
          <a:lstStyle>
            <a:lvl1pPr marL="0" indent="0" algn="ctr">
              <a:spcBef>
                <a:spcPts val="0"/>
              </a:spcBef>
              <a:buNone/>
              <a:defRPr sz="1800" b="0">
                <a:solidFill>
                  <a:schemeClr val="accent1">
                    <a:lumMod val="60000"/>
                    <a:lumOff val="40000"/>
                  </a:schemeClr>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732365" y="2347420"/>
            <a:ext cx="5120640" cy="3596185"/>
          </a:xfrm>
        </p:spPr>
        <p:txBody>
          <a:bodyPr>
            <a:normAutofit/>
          </a:bodyPr>
          <a:lstStyle>
            <a:lvl1pPr>
              <a:spcBef>
                <a:spcPts val="1200"/>
              </a:spcBef>
              <a:defRPr sz="1500"/>
            </a:lvl1pPr>
            <a:lvl2pPr>
              <a:defRPr sz="1350"/>
            </a:lvl2pPr>
            <a:lvl3pPr>
              <a:defRPr sz="1350"/>
            </a:lvl3pPr>
            <a:lvl4pPr>
              <a:defRPr sz="1350"/>
            </a:lvl4pPr>
            <a:lvl5pPr>
              <a:defRPr sz="135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34760" y="1453228"/>
            <a:ext cx="5120640" cy="750887"/>
          </a:xfrm>
        </p:spPr>
        <p:txBody>
          <a:bodyPr anchor="b">
            <a:noAutofit/>
          </a:bodyPr>
          <a:lstStyle>
            <a:lvl1pPr marL="0" indent="0" algn="ctr">
              <a:spcBef>
                <a:spcPts val="0"/>
              </a:spcBef>
              <a:buNone/>
              <a:defRPr sz="1800" b="0">
                <a:solidFill>
                  <a:schemeClr val="accent1">
                    <a:lumMod val="60000"/>
                    <a:lumOff val="40000"/>
                  </a:schemeClr>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334760" y="2347420"/>
            <a:ext cx="5120640" cy="3596185"/>
          </a:xfrm>
        </p:spPr>
        <p:txBody>
          <a:bodyPr>
            <a:normAutofit/>
          </a:bodyPr>
          <a:lstStyle>
            <a:lvl1pPr>
              <a:spcBef>
                <a:spcPts val="1200"/>
              </a:spcBef>
              <a:defRPr sz="1500"/>
            </a:lvl1pPr>
            <a:lvl2pPr>
              <a:defRPr sz="1350"/>
            </a:lvl2pPr>
            <a:lvl3pPr>
              <a:defRPr sz="1350"/>
            </a:lvl3pPr>
            <a:lvl4pPr>
              <a:defRPr sz="1350"/>
            </a:lvl4pPr>
            <a:lvl5pPr>
              <a:defRPr sz="135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pPr>
              <a:defRPr/>
            </a:pPr>
            <a:endParaRPr lang="en-US" dirty="0">
              <a:solidFill>
                <a:prstClr val="white"/>
              </a:solidFill>
            </a:endParaRPr>
          </a:p>
        </p:txBody>
      </p:sp>
      <p:sp>
        <p:nvSpPr>
          <p:cNvPr id="8" name="Footer Placeholder 7"/>
          <p:cNvSpPr>
            <a:spLocks noGrp="1"/>
          </p:cNvSpPr>
          <p:nvPr>
            <p:ph type="ftr" sz="quarter" idx="11"/>
          </p:nvPr>
        </p:nvSpPr>
        <p:spPr/>
        <p:txBody>
          <a:bodyPr/>
          <a:lstStyle/>
          <a:p>
            <a:pPr>
              <a:defRPr/>
            </a:pPr>
            <a:endParaRPr lang="en-US" dirty="0">
              <a:solidFill>
                <a:prstClr val="white"/>
              </a:solidFill>
            </a:endParaRPr>
          </a:p>
        </p:txBody>
      </p:sp>
      <p:sp>
        <p:nvSpPr>
          <p:cNvPr id="9" name="Slide Number Placeholder 8"/>
          <p:cNvSpPr>
            <a:spLocks noGrp="1"/>
          </p:cNvSpPr>
          <p:nvPr>
            <p:ph type="sldNum" sz="quarter" idx="12"/>
          </p:nvPr>
        </p:nvSpPr>
        <p:spPr/>
        <p:txBody>
          <a:bodyPr/>
          <a:lstStyle/>
          <a:p>
            <a:pPr>
              <a:defRPr/>
            </a:pPr>
            <a:fld id="{39553B14-CEDC-421E-B11A-7617E095069D}"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907801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endParaRPr lang="en-US" dirty="0">
              <a:solidFill>
                <a:prstClr val="white"/>
              </a:solidFill>
            </a:endParaRPr>
          </a:p>
        </p:txBody>
      </p:sp>
      <p:sp>
        <p:nvSpPr>
          <p:cNvPr id="4" name="Footer Placeholder 3"/>
          <p:cNvSpPr>
            <a:spLocks noGrp="1"/>
          </p:cNvSpPr>
          <p:nvPr>
            <p:ph type="ftr" sz="quarter" idx="11"/>
          </p:nvPr>
        </p:nvSpPr>
        <p:spPr/>
        <p:txBody>
          <a:bodyPr/>
          <a:lstStyle/>
          <a:p>
            <a:pPr>
              <a:defRPr/>
            </a:pPr>
            <a:endParaRPr lang="en-US" dirty="0">
              <a:solidFill>
                <a:prstClr val="white"/>
              </a:solidFill>
            </a:endParaRPr>
          </a:p>
        </p:txBody>
      </p:sp>
      <p:sp>
        <p:nvSpPr>
          <p:cNvPr id="5" name="Slide Number Placeholder 4"/>
          <p:cNvSpPr>
            <a:spLocks noGrp="1"/>
          </p:cNvSpPr>
          <p:nvPr>
            <p:ph type="sldNum" sz="quarter" idx="12"/>
          </p:nvPr>
        </p:nvSpPr>
        <p:spPr/>
        <p:txBody>
          <a:bodyPr/>
          <a:lstStyle/>
          <a:p>
            <a:pPr>
              <a:defRPr/>
            </a:pPr>
            <a:fld id="{7689D9B8-7D03-47E7-B2F6-FC2BBF36F2FD}"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477126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solidFill>
                <a:prstClr val="white"/>
              </a:solidFill>
            </a:endParaRPr>
          </a:p>
        </p:txBody>
      </p:sp>
      <p:sp>
        <p:nvSpPr>
          <p:cNvPr id="3" name="Footer Placeholder 2"/>
          <p:cNvSpPr>
            <a:spLocks noGrp="1"/>
          </p:cNvSpPr>
          <p:nvPr>
            <p:ph type="ftr" sz="quarter" idx="11"/>
          </p:nvPr>
        </p:nvSpPr>
        <p:spPr/>
        <p:txBody>
          <a:bodyPr/>
          <a:lstStyle/>
          <a:p>
            <a:pPr>
              <a:defRPr/>
            </a:pPr>
            <a:endParaRPr lang="en-US" dirty="0">
              <a:solidFill>
                <a:prstClr val="white"/>
              </a:solidFill>
            </a:endParaRPr>
          </a:p>
        </p:txBody>
      </p:sp>
      <p:sp>
        <p:nvSpPr>
          <p:cNvPr id="4" name="Slide Number Placeholder 3"/>
          <p:cNvSpPr>
            <a:spLocks noGrp="1"/>
          </p:cNvSpPr>
          <p:nvPr>
            <p:ph type="sldNum" sz="quarter" idx="12"/>
          </p:nvPr>
        </p:nvSpPr>
        <p:spPr/>
        <p:txBody>
          <a:bodyPr/>
          <a:lstStyle/>
          <a:p>
            <a:pPr>
              <a:defRPr/>
            </a:pPr>
            <a:fld id="{0313BDF6-0E5D-44E8-8F27-50890D31115F}"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825965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148711-1902-4620-81B9-0C8C3084A359}" type="datetimeFigureOut">
              <a:rPr lang="en-US" smtClean="0">
                <a:solidFill>
                  <a:prstClr val="black">
                    <a:tint val="75000"/>
                  </a:prstClr>
                </a:solidFill>
              </a:rPr>
              <a:pPr/>
              <a:t>3/6/2023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927A474-266E-4535-A779-F9810BA9413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22536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1199" y="611872"/>
            <a:ext cx="5120640" cy="1162050"/>
          </a:xfrm>
        </p:spPr>
        <p:txBody>
          <a:bodyPr anchor="b"/>
          <a:lstStyle>
            <a:lvl1pPr algn="ctr">
              <a:defRPr sz="2700" b="0"/>
            </a:lvl1pPr>
          </a:lstStyle>
          <a:p>
            <a:r>
              <a:rPr lang="en-US"/>
              <a:t>Click to edit Master title style</a:t>
            </a:r>
            <a:endParaRPr/>
          </a:p>
        </p:txBody>
      </p:sp>
      <p:sp>
        <p:nvSpPr>
          <p:cNvPr id="3" name="Content Placeholder 2"/>
          <p:cNvSpPr>
            <a:spLocks noGrp="1"/>
          </p:cNvSpPr>
          <p:nvPr>
            <p:ph idx="1"/>
          </p:nvPr>
        </p:nvSpPr>
        <p:spPr>
          <a:xfrm>
            <a:off x="6323765" y="368302"/>
            <a:ext cx="5120640" cy="5575300"/>
          </a:xfrm>
        </p:spPr>
        <p:txBody>
          <a:bodyPr>
            <a:normAutofit/>
          </a:bodyPr>
          <a:lstStyle>
            <a:lvl1pPr>
              <a:spcBef>
                <a:spcPts val="1500"/>
              </a:spcBef>
              <a:defRPr sz="1650"/>
            </a:lvl1pPr>
            <a:lvl2pPr>
              <a:defRPr sz="1500"/>
            </a:lvl2pPr>
            <a:lvl3pPr>
              <a:defRPr sz="1350"/>
            </a:lvl3pPr>
            <a:lvl4pPr>
              <a:defRPr sz="1350"/>
            </a:lvl4pPr>
            <a:lvl5pPr>
              <a:defRPr sz="13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11199" y="1787858"/>
            <a:ext cx="5120640" cy="3720152"/>
          </a:xfrm>
        </p:spPr>
        <p:txBody>
          <a:bodyPr>
            <a:normAutofit/>
          </a:bodyPr>
          <a:lstStyle>
            <a:lvl1pPr marL="0" indent="0" algn="ctr">
              <a:buNone/>
              <a:defRPr sz="13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solidFill>
                <a:prstClr val="white"/>
              </a:solidFill>
            </a:endParaRPr>
          </a:p>
        </p:txBody>
      </p:sp>
      <p:sp>
        <p:nvSpPr>
          <p:cNvPr id="6" name="Footer Placeholder 5"/>
          <p:cNvSpPr>
            <a:spLocks noGrp="1"/>
          </p:cNvSpPr>
          <p:nvPr>
            <p:ph type="ftr" sz="quarter" idx="11"/>
          </p:nvPr>
        </p:nvSpPr>
        <p:spPr/>
        <p:txBody>
          <a:bodyPr/>
          <a:lstStyle/>
          <a:p>
            <a:pPr>
              <a:defRPr/>
            </a:pPr>
            <a:endParaRPr lang="en-US" dirty="0">
              <a:solidFill>
                <a:prstClr val="white"/>
              </a:solidFill>
            </a:endParaRPr>
          </a:p>
        </p:txBody>
      </p:sp>
      <p:sp>
        <p:nvSpPr>
          <p:cNvPr id="7" name="Slide Number Placeholder 6"/>
          <p:cNvSpPr>
            <a:spLocks noGrp="1"/>
          </p:cNvSpPr>
          <p:nvPr>
            <p:ph type="sldNum" sz="quarter" idx="12"/>
          </p:nvPr>
        </p:nvSpPr>
        <p:spPr/>
        <p:txBody>
          <a:bodyPr/>
          <a:lstStyle/>
          <a:p>
            <a:fld id="{B1AA4845-A08A-4DF4-8D99-E2E7B6D41C6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31888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1204" y="611872"/>
            <a:ext cx="5439393" cy="1162050"/>
          </a:xfrm>
        </p:spPr>
        <p:txBody>
          <a:bodyPr anchor="b"/>
          <a:lstStyle>
            <a:lvl1pPr algn="ctr">
              <a:defRPr sz="2700" b="0"/>
            </a:lvl1pPr>
          </a:lstStyle>
          <a:p>
            <a:r>
              <a:rPr lang="en-US"/>
              <a:t>Click to edit Master title style</a:t>
            </a:r>
            <a:endParaRPr/>
          </a:p>
        </p:txBody>
      </p:sp>
      <p:sp>
        <p:nvSpPr>
          <p:cNvPr id="4" name="Text Placeholder 3"/>
          <p:cNvSpPr>
            <a:spLocks noGrp="1"/>
          </p:cNvSpPr>
          <p:nvPr>
            <p:ph type="body" sz="half" idx="2"/>
          </p:nvPr>
        </p:nvSpPr>
        <p:spPr>
          <a:xfrm>
            <a:off x="711204" y="1787858"/>
            <a:ext cx="5439393" cy="3720152"/>
          </a:xfrm>
        </p:spPr>
        <p:txBody>
          <a:bodyPr>
            <a:normAutofit/>
          </a:bodyPr>
          <a:lstStyle>
            <a:lvl1pPr marL="0" indent="0" algn="ctr">
              <a:buNone/>
              <a:defRPr sz="13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solidFill>
                <a:prstClr val="white"/>
              </a:solidFill>
            </a:endParaRPr>
          </a:p>
        </p:txBody>
      </p:sp>
      <p:sp>
        <p:nvSpPr>
          <p:cNvPr id="6" name="Footer Placeholder 5"/>
          <p:cNvSpPr>
            <a:spLocks noGrp="1"/>
          </p:cNvSpPr>
          <p:nvPr>
            <p:ph type="ftr" sz="quarter" idx="11"/>
          </p:nvPr>
        </p:nvSpPr>
        <p:spPr/>
        <p:txBody>
          <a:bodyPr/>
          <a:lstStyle/>
          <a:p>
            <a:pPr>
              <a:defRPr/>
            </a:pPr>
            <a:endParaRPr lang="en-US" dirty="0">
              <a:solidFill>
                <a:prstClr val="white"/>
              </a:solidFill>
            </a:endParaRPr>
          </a:p>
        </p:txBody>
      </p:sp>
      <p:sp>
        <p:nvSpPr>
          <p:cNvPr id="7" name="Slide Number Placeholder 6"/>
          <p:cNvSpPr>
            <a:spLocks noGrp="1"/>
          </p:cNvSpPr>
          <p:nvPr>
            <p:ph type="sldNum" sz="quarter" idx="12"/>
          </p:nvPr>
        </p:nvSpPr>
        <p:spPr/>
        <p:txBody>
          <a:bodyPr/>
          <a:lstStyle/>
          <a:p>
            <a:pPr>
              <a:defRPr/>
            </a:pPr>
            <a:fld id="{FA68A3F5-0ED9-4747-ACA0-06CCA89EF52C}" type="slidenum">
              <a:rPr lang="en-US" smtClean="0">
                <a:solidFill>
                  <a:prstClr val="white"/>
                </a:solidFill>
              </a:rPr>
              <a:pPr>
                <a:defRPr/>
              </a:pPr>
              <a:t>‹#›</a:t>
            </a:fld>
            <a:endParaRPr lang="en-US" dirty="0">
              <a:solidFill>
                <a:prstClr val="white"/>
              </a:solidFill>
            </a:endParaRPr>
          </a:p>
        </p:txBody>
      </p:sp>
      <p:sp>
        <p:nvSpPr>
          <p:cNvPr id="8" name="Picture Placeholder 2"/>
          <p:cNvSpPr>
            <a:spLocks noGrp="1"/>
          </p:cNvSpPr>
          <p:nvPr>
            <p:ph type="pic" idx="1"/>
          </p:nvPr>
        </p:nvSpPr>
        <p:spPr>
          <a:xfrm>
            <a:off x="6787489" y="359398"/>
            <a:ext cx="48768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685783" rtl="0" eaLnBrk="1" latinLnBrk="0" hangingPunct="1">
              <a:spcBef>
                <a:spcPts val="1500"/>
              </a:spcBef>
              <a:buClr>
                <a:schemeClr val="accent1">
                  <a:lumMod val="60000"/>
                  <a:lumOff val="40000"/>
                </a:schemeClr>
              </a:buClr>
              <a:buSzPct val="110000"/>
              <a:buFont typeface="Wingdings 2" pitchFamily="18" charset="2"/>
              <a:buNone/>
              <a:defRPr sz="2400" kern="1200">
                <a:solidFill>
                  <a:schemeClr val="tx1">
                    <a:lumMod val="65000"/>
                    <a:lumOff val="35000"/>
                  </a:schemeClr>
                </a:solidFill>
                <a:latin typeface="+mn-lt"/>
                <a:ea typeface="+mn-ea"/>
                <a:cs typeface="+mn-cs"/>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dirty="0"/>
              <a:t>Click icon to add picture</a:t>
            </a:r>
            <a:endParaRPr dirty="0"/>
          </a:p>
        </p:txBody>
      </p:sp>
    </p:spTree>
    <p:extLst>
      <p:ext uri="{BB962C8B-B14F-4D97-AF65-F5344CB8AC3E}">
        <p14:creationId xmlns:p14="http://schemas.microsoft.com/office/powerpoint/2010/main" val="9638117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endParaRPr lang="en-US" dirty="0">
              <a:solidFill>
                <a:prstClr val="white"/>
              </a:solidFill>
            </a:endParaRPr>
          </a:p>
        </p:txBody>
      </p:sp>
      <p:sp>
        <p:nvSpPr>
          <p:cNvPr id="6" name="Slide Number Placeholder 5"/>
          <p:cNvSpPr>
            <a:spLocks noGrp="1"/>
          </p:cNvSpPr>
          <p:nvPr>
            <p:ph type="sldNum" sz="quarter" idx="12"/>
          </p:nvPr>
        </p:nvSpPr>
        <p:spPr/>
        <p:txBody>
          <a:bodyPr/>
          <a:lstStyle/>
          <a:p>
            <a:pPr>
              <a:defRPr/>
            </a:pPr>
            <a:fld id="{2A823DF2-AF70-4835-A64E-F5C5563C0A37}"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636438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26389" y="368303"/>
            <a:ext cx="2032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732365" y="368303"/>
            <a:ext cx="8919635" cy="5575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endParaRPr lang="en-US" dirty="0">
              <a:solidFill>
                <a:prstClr val="white"/>
              </a:solidFill>
            </a:endParaRPr>
          </a:p>
        </p:txBody>
      </p:sp>
      <p:sp>
        <p:nvSpPr>
          <p:cNvPr id="6" name="Slide Number Placeholder 5"/>
          <p:cNvSpPr>
            <a:spLocks noGrp="1"/>
          </p:cNvSpPr>
          <p:nvPr>
            <p:ph type="sldNum" sz="quarter" idx="12"/>
          </p:nvPr>
        </p:nvSpPr>
        <p:spPr/>
        <p:txBody>
          <a:bodyPr/>
          <a:lstStyle/>
          <a:p>
            <a:pPr>
              <a:defRPr/>
            </a:pPr>
            <a:fld id="{98BFD9CC-CBD3-4F45-A04F-59D8A6B5A01A}"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305364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148711-1902-4620-81B9-0C8C3084A359}" type="datetimeFigureOut">
              <a:rPr lang="en-US" smtClean="0">
                <a:solidFill>
                  <a:prstClr val="black">
                    <a:tint val="75000"/>
                  </a:prstClr>
                </a:solidFill>
              </a:rPr>
              <a:pPr/>
              <a:t>3/6/2023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927A474-266E-4535-A779-F9810BA9413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1652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148711-1902-4620-81B9-0C8C3084A359}" type="datetimeFigureOut">
              <a:rPr lang="en-US" smtClean="0">
                <a:solidFill>
                  <a:prstClr val="black">
                    <a:tint val="75000"/>
                  </a:prstClr>
                </a:solidFill>
              </a:rPr>
              <a:pPr/>
              <a:t>3/6/2023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927A474-266E-4535-A779-F9810BA9413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86538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148711-1902-4620-81B9-0C8C3084A359}" type="datetimeFigureOut">
              <a:rPr lang="en-US" smtClean="0">
                <a:solidFill>
                  <a:prstClr val="black">
                    <a:tint val="75000"/>
                  </a:prstClr>
                </a:solidFill>
              </a:rPr>
              <a:pPr/>
              <a:t>3/6/2023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927A474-266E-4535-A779-F9810BA9413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5780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148711-1902-4620-81B9-0C8C3084A359}" type="datetimeFigureOut">
              <a:rPr lang="en-US" smtClean="0">
                <a:solidFill>
                  <a:prstClr val="black">
                    <a:tint val="75000"/>
                  </a:prstClr>
                </a:solidFill>
              </a:rPr>
              <a:pPr/>
              <a:t>3/6/2023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927A474-266E-4535-A779-F9810BA9413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99988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48711-1902-4620-81B9-0C8C3084A359}" type="datetimeFigureOut">
              <a:rPr lang="en-US" smtClean="0">
                <a:solidFill>
                  <a:prstClr val="black">
                    <a:tint val="75000"/>
                  </a:prstClr>
                </a:solidFill>
              </a:rPr>
              <a:pPr/>
              <a:t>3/6/2023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927A474-266E-4535-A779-F9810BA9413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7313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148711-1902-4620-81B9-0C8C3084A359}" type="datetimeFigureOut">
              <a:rPr lang="en-US" smtClean="0">
                <a:solidFill>
                  <a:prstClr val="black">
                    <a:tint val="75000"/>
                  </a:prstClr>
                </a:solidFill>
              </a:rPr>
              <a:pPr/>
              <a:t>3/6/2023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927A474-266E-4535-A779-F9810BA9413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3032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148711-1902-4620-81B9-0C8C3084A359}" type="datetimeFigureOut">
              <a:rPr lang="en-US" smtClean="0">
                <a:solidFill>
                  <a:prstClr val="black">
                    <a:tint val="75000"/>
                  </a:prstClr>
                </a:solidFill>
              </a:rPr>
              <a:pPr/>
              <a:t>3/6/2023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927A474-266E-4535-A779-F9810BA9413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08680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48711-1902-4620-81B9-0C8C3084A359}" type="datetimeFigureOut">
              <a:rPr lang="en-US" smtClean="0">
                <a:solidFill>
                  <a:prstClr val="black">
                    <a:tint val="75000"/>
                  </a:prstClr>
                </a:solidFill>
              </a:rPr>
              <a:pPr/>
              <a:t>3/6/2023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27A474-266E-4535-A779-F9810BA9413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2914153"/>
      </p:ext>
    </p:extLst>
  </p:cSld>
  <p:clrMap bg1="lt1" tx1="dk1" bg2="lt2" tx2="dk2" accent1="accent1" accent2="accent2" accent3="accent3" accent4="accent4" accent5="accent5" accent6="accent6" hlink="hlink" folHlink="folHlink"/>
  <p:sldLayoutIdLst>
    <p:sldLayoutId id="2147484983" r:id="rId1"/>
    <p:sldLayoutId id="2147484984" r:id="rId2"/>
    <p:sldLayoutId id="2147484985" r:id="rId3"/>
    <p:sldLayoutId id="2147484986" r:id="rId4"/>
    <p:sldLayoutId id="2147484987" r:id="rId5"/>
    <p:sldLayoutId id="2147484988" r:id="rId6"/>
    <p:sldLayoutId id="2147484989" r:id="rId7"/>
    <p:sldLayoutId id="2147484990" r:id="rId8"/>
    <p:sldLayoutId id="2147484991" r:id="rId9"/>
    <p:sldLayoutId id="2147484992" r:id="rId10"/>
    <p:sldLayoutId id="21474849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2369" y="107576"/>
            <a:ext cx="10723035"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732369" y="1600201"/>
            <a:ext cx="10723035"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7506447" y="6275674"/>
            <a:ext cx="2844800" cy="365125"/>
          </a:xfrm>
          <a:prstGeom prst="rect">
            <a:avLst/>
          </a:prstGeom>
        </p:spPr>
        <p:txBody>
          <a:bodyPr vert="horz" lIns="91440" tIns="45720" rIns="91440" bIns="45720" rtlCol="0" anchor="ctr"/>
          <a:lstStyle>
            <a:lvl1pPr algn="r">
              <a:defRPr sz="900">
                <a:solidFill>
                  <a:schemeClr val="bg1"/>
                </a:solidFill>
              </a:defRPr>
            </a:lvl1pPr>
          </a:lstStyle>
          <a:p>
            <a:pPr defTabSz="713203" fontAlgn="base">
              <a:spcBef>
                <a:spcPct val="0"/>
              </a:spcBef>
              <a:spcAft>
                <a:spcPct val="0"/>
              </a:spcAft>
              <a:defRPr/>
            </a:pPr>
            <a:endParaRPr lang="en-US" dirty="0">
              <a:solidFill>
                <a:prstClr val="white"/>
              </a:solidFill>
              <a:latin typeface="Tahoma" pitchFamily="34" charset="0"/>
            </a:endParaRPr>
          </a:p>
        </p:txBody>
      </p:sp>
      <p:sp>
        <p:nvSpPr>
          <p:cNvPr id="5" name="Footer Placeholder 4"/>
          <p:cNvSpPr>
            <a:spLocks noGrp="1"/>
          </p:cNvSpPr>
          <p:nvPr>
            <p:ph type="ftr" sz="quarter" idx="3"/>
          </p:nvPr>
        </p:nvSpPr>
        <p:spPr>
          <a:xfrm>
            <a:off x="352613" y="6275674"/>
            <a:ext cx="6454588" cy="365125"/>
          </a:xfrm>
          <a:prstGeom prst="rect">
            <a:avLst/>
          </a:prstGeom>
        </p:spPr>
        <p:txBody>
          <a:bodyPr vert="horz" lIns="91440" tIns="45720" rIns="91440" bIns="45720" rtlCol="0" anchor="ctr"/>
          <a:lstStyle>
            <a:lvl1pPr algn="l">
              <a:defRPr sz="900">
                <a:solidFill>
                  <a:schemeClr val="bg1"/>
                </a:solidFill>
              </a:defRPr>
            </a:lvl1pPr>
          </a:lstStyle>
          <a:p>
            <a:pPr defTabSz="713203" fontAlgn="base">
              <a:spcBef>
                <a:spcPct val="0"/>
              </a:spcBef>
              <a:spcAft>
                <a:spcPct val="0"/>
              </a:spcAft>
              <a:defRPr/>
            </a:pPr>
            <a:endParaRPr lang="en-US" dirty="0">
              <a:solidFill>
                <a:prstClr val="white"/>
              </a:solidFill>
              <a:latin typeface="Tahoma" pitchFamily="34" charset="0"/>
            </a:endParaRPr>
          </a:p>
        </p:txBody>
      </p:sp>
      <p:sp>
        <p:nvSpPr>
          <p:cNvPr id="6" name="Slide Number Placeholder 5"/>
          <p:cNvSpPr>
            <a:spLocks noGrp="1"/>
          </p:cNvSpPr>
          <p:nvPr>
            <p:ph type="sldNum" sz="quarter" idx="4"/>
          </p:nvPr>
        </p:nvSpPr>
        <p:spPr>
          <a:xfrm>
            <a:off x="10530541" y="6275674"/>
            <a:ext cx="1320800" cy="365125"/>
          </a:xfrm>
          <a:prstGeom prst="rect">
            <a:avLst/>
          </a:prstGeom>
        </p:spPr>
        <p:txBody>
          <a:bodyPr vert="horz" lIns="91440" tIns="45720" rIns="91440" bIns="45720" rtlCol="0" anchor="ctr"/>
          <a:lstStyle>
            <a:lvl1pPr algn="r">
              <a:defRPr sz="2700">
                <a:solidFill>
                  <a:schemeClr val="bg1"/>
                </a:solidFill>
              </a:defRPr>
            </a:lvl1pPr>
          </a:lstStyle>
          <a:p>
            <a:pPr defTabSz="713203" fontAlgn="base">
              <a:spcBef>
                <a:spcPct val="0"/>
              </a:spcBef>
              <a:spcAft>
                <a:spcPct val="0"/>
              </a:spcAft>
              <a:defRPr/>
            </a:pPr>
            <a:fld id="{C44EA14C-895F-4FA4-9214-1D539C7C213E}" type="slidenum">
              <a:rPr lang="en-US" smtClean="0">
                <a:solidFill>
                  <a:prstClr val="white"/>
                </a:solidFill>
                <a:latin typeface="Tahoma" pitchFamily="34" charset="0"/>
              </a:rPr>
              <a:pPr defTabSz="713203" fontAlgn="base">
                <a:spcBef>
                  <a:spcPct val="0"/>
                </a:spcBef>
                <a:spcAft>
                  <a:spcPct val="0"/>
                </a:spcAft>
                <a:defRPr/>
              </a:pPr>
              <a:t>‹#›</a:t>
            </a:fld>
            <a:endParaRPr lang="en-US" dirty="0">
              <a:solidFill>
                <a:prstClr val="white"/>
              </a:solidFill>
              <a:latin typeface="Tahoma" pitchFamily="34" charset="0"/>
            </a:endParaRPr>
          </a:p>
        </p:txBody>
      </p:sp>
    </p:spTree>
    <p:extLst>
      <p:ext uri="{BB962C8B-B14F-4D97-AF65-F5344CB8AC3E}">
        <p14:creationId xmlns:p14="http://schemas.microsoft.com/office/powerpoint/2010/main" val="1281116562"/>
      </p:ext>
    </p:extLst>
  </p:cSld>
  <p:clrMap bg1="lt1" tx1="dk1" bg2="lt2" tx2="dk2" accent1="accent1" accent2="accent2" accent3="accent3" accent4="accent4" accent5="accent5" accent6="accent6" hlink="hlink" folHlink="folHlink"/>
  <p:sldLayoutIdLst>
    <p:sldLayoutId id="2147485079" r:id="rId1"/>
    <p:sldLayoutId id="2147485080" r:id="rId2"/>
    <p:sldLayoutId id="2147485081" r:id="rId3"/>
    <p:sldLayoutId id="2147485082" r:id="rId4"/>
    <p:sldLayoutId id="2147485083" r:id="rId5"/>
    <p:sldLayoutId id="2147485084" r:id="rId6"/>
    <p:sldLayoutId id="2147485085" r:id="rId7"/>
    <p:sldLayoutId id="2147485086" r:id="rId8"/>
    <p:sldLayoutId id="2147485087" r:id="rId9"/>
    <p:sldLayoutId id="2147485088" r:id="rId10"/>
    <p:sldLayoutId id="2147485089" r:id="rId11"/>
    <p:sldLayoutId id="2147485090" r:id="rId12"/>
  </p:sldLayoutIdLst>
  <p:txStyles>
    <p:titleStyle>
      <a:lvl1pPr algn="ctr" defTabSz="685783" rtl="0" eaLnBrk="1" latinLnBrk="0" hangingPunct="1">
        <a:spcBef>
          <a:spcPct val="0"/>
        </a:spcBef>
        <a:buNone/>
        <a:defRPr sz="3450" kern="1200">
          <a:solidFill>
            <a:schemeClr val="accent1"/>
          </a:solidFill>
          <a:latin typeface="+mj-lt"/>
          <a:ea typeface="+mj-ea"/>
          <a:cs typeface="+mj-cs"/>
        </a:defRPr>
      </a:lvl1pPr>
    </p:titleStyle>
    <p:bodyStyle>
      <a:lvl1pPr marL="261932" indent="-261932" algn="l" defTabSz="685783" rtl="0" eaLnBrk="1" latinLnBrk="0" hangingPunct="1">
        <a:spcBef>
          <a:spcPts val="15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1pPr>
      <a:lvl2pPr marL="514337" indent="-252407" algn="l" defTabSz="685783" rtl="0" eaLnBrk="1" latinLnBrk="0" hangingPunct="1">
        <a:spcBef>
          <a:spcPts val="450"/>
        </a:spcBef>
        <a:buClr>
          <a:schemeClr val="accent1">
            <a:lumMod val="75000"/>
          </a:schemeClr>
        </a:buClr>
        <a:buSzPct val="110000"/>
        <a:buFont typeface="Wingdings 2" pitchFamily="18" charset="2"/>
        <a:buChar char=""/>
        <a:defRPr sz="1650" kern="1200">
          <a:solidFill>
            <a:schemeClr val="tx1">
              <a:lumMod val="65000"/>
              <a:lumOff val="35000"/>
            </a:schemeClr>
          </a:solidFill>
          <a:latin typeface="+mn-lt"/>
          <a:ea typeface="+mn-ea"/>
          <a:cs typeface="+mn-cs"/>
        </a:defRPr>
      </a:lvl2pPr>
      <a:lvl3pPr marL="726263" indent="-211926" algn="l" defTabSz="685783" rtl="0" eaLnBrk="1" latinLnBrk="0" hangingPunct="1">
        <a:spcBef>
          <a:spcPts val="450"/>
        </a:spcBef>
        <a:buClr>
          <a:schemeClr val="accent1">
            <a:lumMod val="60000"/>
            <a:lumOff val="40000"/>
          </a:schemeClr>
        </a:buClr>
        <a:buSzPct val="110000"/>
        <a:buFont typeface="Wingdings 2" pitchFamily="18" charset="2"/>
        <a:buChar char=""/>
        <a:defRPr sz="1500" kern="1200">
          <a:solidFill>
            <a:schemeClr val="tx1">
              <a:lumMod val="65000"/>
              <a:lumOff val="35000"/>
            </a:schemeClr>
          </a:solidFill>
          <a:latin typeface="+mn-lt"/>
          <a:ea typeface="+mn-ea"/>
          <a:cs typeface="+mn-cs"/>
        </a:defRPr>
      </a:lvl3pPr>
      <a:lvl4pPr marL="947714" indent="-221450" algn="l" defTabSz="685783" rtl="0" eaLnBrk="1" latinLnBrk="0" hangingPunct="1">
        <a:spcBef>
          <a:spcPts val="450"/>
        </a:spcBef>
        <a:buClr>
          <a:schemeClr val="accent1">
            <a:lumMod val="75000"/>
          </a:schemeClr>
        </a:buClr>
        <a:buSzPct val="110000"/>
        <a:buFont typeface="Wingdings 2" pitchFamily="18" charset="2"/>
        <a:buChar char=""/>
        <a:defRPr sz="1350" kern="1200">
          <a:solidFill>
            <a:schemeClr val="tx1">
              <a:lumMod val="65000"/>
              <a:lumOff val="35000"/>
            </a:schemeClr>
          </a:solidFill>
          <a:latin typeface="+mn-lt"/>
          <a:ea typeface="+mn-ea"/>
          <a:cs typeface="+mn-cs"/>
        </a:defRPr>
      </a:lvl4pPr>
      <a:lvl5pPr marL="1159640" indent="-211926" algn="l" defTabSz="685783" rtl="0" eaLnBrk="1" latinLnBrk="0" hangingPunct="1">
        <a:spcBef>
          <a:spcPts val="450"/>
        </a:spcBef>
        <a:buClr>
          <a:schemeClr val="accent1">
            <a:lumMod val="60000"/>
            <a:lumOff val="40000"/>
          </a:schemeClr>
        </a:buClr>
        <a:buSzPct val="110000"/>
        <a:buFont typeface="Wingdings 2" pitchFamily="18" charset="2"/>
        <a:buChar char=""/>
        <a:defRPr sz="1350" kern="1200">
          <a:solidFill>
            <a:schemeClr val="tx1">
              <a:lumMod val="65000"/>
              <a:lumOff val="35000"/>
            </a:schemeClr>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tip.oki.org/"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descr="Rectangle: Click to edit Master text styles&#10;Second level&#10;Third level&#10;Fourth level&#10;Fifth level"/>
          <p:cNvSpPr txBox="1">
            <a:spLocks noChangeArrowheads="1"/>
          </p:cNvSpPr>
          <p:nvPr/>
        </p:nvSpPr>
        <p:spPr>
          <a:xfrm>
            <a:off x="1524000" y="685800"/>
            <a:ext cx="9144000" cy="5486400"/>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a:lstStyle>
          <a:p>
            <a:pPr marL="566928" indent="-182880" fontAlgn="auto">
              <a:buClr>
                <a:srgbClr val="00B0F0"/>
              </a:buClr>
              <a:buSzPct val="68000"/>
              <a:buFont typeface="Wingdings" panose="05000000000000000000" pitchFamily="2" charset="2"/>
              <a:buChar char="Ø"/>
              <a:tabLst>
                <a:tab pos="457200" algn="l"/>
              </a:tabLst>
              <a:defRPr/>
            </a:pPr>
            <a:r>
              <a:rPr lang="en-US" kern="0" dirty="0">
                <a:solidFill>
                  <a:schemeClr val="tx1"/>
                </a:solidFill>
              </a:rPr>
              <a:t> </a:t>
            </a:r>
            <a:r>
              <a:rPr lang="en-US" sz="2600" kern="0" dirty="0">
                <a:solidFill>
                  <a:schemeClr val="tx1"/>
                </a:solidFill>
                <a:latin typeface="Calibri" panose="020F0502020204030204" pitchFamily="34" charset="0"/>
                <a:cs typeface="Calibri" panose="020F0502020204030204" pitchFamily="34" charset="0"/>
              </a:rPr>
              <a:t>Ohio STBG and KY SNK</a:t>
            </a:r>
          </a:p>
          <a:p>
            <a:pPr marL="1007799" lvl="1" indent="-182880" fontAlgn="auto">
              <a:buClr>
                <a:srgbClr val="00B0F0"/>
              </a:buClr>
              <a:buSzPct val="68000"/>
              <a:buFont typeface="Wingdings" panose="05000000000000000000" pitchFamily="2" charset="2"/>
              <a:buChar char="Ø"/>
              <a:tabLst>
                <a:tab pos="457200" algn="l"/>
              </a:tabLst>
              <a:defRPr/>
            </a:pPr>
            <a:r>
              <a:rPr lang="en-US" sz="2600" kern="0" dirty="0">
                <a:solidFill>
                  <a:schemeClr val="tx1"/>
                </a:solidFill>
                <a:latin typeface="Calibri" panose="020F0502020204030204" pitchFamily="34" charset="0"/>
                <a:cs typeface="Calibri" panose="020F0502020204030204" pitchFamily="34" charset="0"/>
              </a:rPr>
              <a:t>Eligibility and Available Funds</a:t>
            </a:r>
          </a:p>
          <a:p>
            <a:pPr marL="1007799" lvl="1" indent="-182880" fontAlgn="auto">
              <a:buClr>
                <a:srgbClr val="00B0F0"/>
              </a:buClr>
              <a:buSzPct val="68000"/>
              <a:buFont typeface="Wingdings" panose="05000000000000000000" pitchFamily="2" charset="2"/>
              <a:buChar char="Ø"/>
              <a:tabLst>
                <a:tab pos="457200" algn="l"/>
              </a:tabLst>
              <a:defRPr/>
            </a:pPr>
            <a:r>
              <a:rPr lang="en-US" sz="2600" kern="0" dirty="0">
                <a:solidFill>
                  <a:schemeClr val="tx1"/>
                </a:solidFill>
                <a:latin typeface="Calibri" panose="020F0502020204030204" pitchFamily="34" charset="0"/>
                <a:cs typeface="Calibri" panose="020F0502020204030204" pitchFamily="34" charset="0"/>
              </a:rPr>
              <a:t>Application </a:t>
            </a:r>
          </a:p>
          <a:p>
            <a:pPr marL="1007799" lvl="1" indent="-182880" fontAlgn="auto">
              <a:buClr>
                <a:srgbClr val="00B0F0"/>
              </a:buClr>
              <a:buSzPct val="68000"/>
              <a:buFont typeface="Wingdings" panose="05000000000000000000" pitchFamily="2" charset="2"/>
              <a:buChar char="Ø"/>
              <a:tabLst>
                <a:tab pos="457200" algn="l"/>
              </a:tabLst>
              <a:defRPr/>
            </a:pPr>
            <a:r>
              <a:rPr lang="en-US" sz="2600" kern="0" dirty="0">
                <a:solidFill>
                  <a:schemeClr val="tx1"/>
                </a:solidFill>
                <a:latin typeface="Calibri" panose="020F0502020204030204" pitchFamily="34" charset="0"/>
                <a:cs typeface="Calibri" panose="020F0502020204030204" pitchFamily="34" charset="0"/>
              </a:rPr>
              <a:t>Prioritization Process</a:t>
            </a:r>
          </a:p>
          <a:p>
            <a:pPr marL="1007799" lvl="1" indent="-182880" fontAlgn="auto">
              <a:buClr>
                <a:srgbClr val="00B0F0"/>
              </a:buClr>
              <a:buSzPct val="68000"/>
              <a:buFont typeface="Wingdings" panose="05000000000000000000" pitchFamily="2" charset="2"/>
              <a:buChar char="Ø"/>
              <a:tabLst>
                <a:tab pos="457200" algn="l"/>
              </a:tabLst>
              <a:defRPr/>
            </a:pPr>
            <a:r>
              <a:rPr lang="en-US" sz="2600" kern="0" dirty="0">
                <a:solidFill>
                  <a:schemeClr val="tx1"/>
                </a:solidFill>
                <a:latin typeface="Calibri" panose="020F0502020204030204" pitchFamily="34" charset="0"/>
                <a:cs typeface="Calibri" panose="020F0502020204030204" pitchFamily="34" charset="0"/>
              </a:rPr>
              <a:t>Questions</a:t>
            </a:r>
          </a:p>
          <a:p>
            <a:pPr marL="566928" indent="-182880" fontAlgn="auto">
              <a:buClr>
                <a:srgbClr val="00B0F0"/>
              </a:buClr>
              <a:buSzPct val="68000"/>
              <a:buFont typeface="Wingdings" panose="05000000000000000000" pitchFamily="2" charset="2"/>
              <a:buChar char="Ø"/>
              <a:tabLst>
                <a:tab pos="457200" algn="l"/>
              </a:tabLst>
              <a:defRPr/>
            </a:pPr>
            <a:r>
              <a:rPr lang="en-US" sz="2600" kern="0" dirty="0">
                <a:latin typeface="Calibri" panose="020F0502020204030204" pitchFamily="34" charset="0"/>
                <a:cs typeface="Calibri" panose="020F0502020204030204" pitchFamily="34" charset="0"/>
              </a:rPr>
              <a:t> Transportation Alternatives </a:t>
            </a:r>
          </a:p>
          <a:p>
            <a:pPr marL="1007799" lvl="1" indent="-182880" fontAlgn="auto">
              <a:buClr>
                <a:srgbClr val="00B0F0"/>
              </a:buClr>
              <a:buSzPct val="68000"/>
              <a:buFont typeface="Wingdings" panose="05000000000000000000" pitchFamily="2" charset="2"/>
              <a:buChar char="Ø"/>
              <a:tabLst>
                <a:tab pos="457200" algn="l"/>
              </a:tabLst>
              <a:defRPr/>
            </a:pPr>
            <a:r>
              <a:rPr lang="en-US" sz="2600" kern="0" dirty="0">
                <a:latin typeface="Calibri" panose="020F0502020204030204" pitchFamily="34" charset="0"/>
                <a:cs typeface="Calibri" panose="020F0502020204030204" pitchFamily="34" charset="0"/>
              </a:rPr>
              <a:t>Eligibility and Available Funds</a:t>
            </a:r>
          </a:p>
          <a:p>
            <a:pPr marL="1007799" lvl="1" indent="-182880" fontAlgn="auto">
              <a:buClr>
                <a:srgbClr val="00B0F0"/>
              </a:buClr>
              <a:buSzPct val="68000"/>
              <a:buFont typeface="Wingdings" panose="05000000000000000000" pitchFamily="2" charset="2"/>
              <a:buChar char="Ø"/>
              <a:tabLst>
                <a:tab pos="457200" algn="l"/>
              </a:tabLst>
              <a:defRPr/>
            </a:pPr>
            <a:r>
              <a:rPr lang="en-US" sz="2600" kern="0" dirty="0">
                <a:latin typeface="Calibri" panose="020F0502020204030204" pitchFamily="34" charset="0"/>
                <a:cs typeface="Calibri" panose="020F0502020204030204" pitchFamily="34" charset="0"/>
              </a:rPr>
              <a:t>Application</a:t>
            </a:r>
          </a:p>
          <a:p>
            <a:pPr marL="1007799" lvl="1" indent="-182880" fontAlgn="auto">
              <a:buClr>
                <a:srgbClr val="00B0F0"/>
              </a:buClr>
              <a:buSzPct val="68000"/>
              <a:buFont typeface="Wingdings" panose="05000000000000000000" pitchFamily="2" charset="2"/>
              <a:buChar char="Ø"/>
              <a:tabLst>
                <a:tab pos="457200" algn="l"/>
              </a:tabLst>
              <a:defRPr/>
            </a:pPr>
            <a:r>
              <a:rPr lang="en-US" sz="2600" kern="0" dirty="0">
                <a:latin typeface="Calibri" panose="020F0502020204030204" pitchFamily="34" charset="0"/>
                <a:cs typeface="Calibri" panose="020F0502020204030204" pitchFamily="34" charset="0"/>
              </a:rPr>
              <a:t>Prioritization Process</a:t>
            </a:r>
          </a:p>
          <a:p>
            <a:pPr marL="1007799" lvl="1" indent="-182880" fontAlgn="auto">
              <a:buClr>
                <a:srgbClr val="00B0F0"/>
              </a:buClr>
              <a:buSzPct val="68000"/>
              <a:buFont typeface="Wingdings" panose="05000000000000000000" pitchFamily="2" charset="2"/>
              <a:buChar char="Ø"/>
              <a:tabLst>
                <a:tab pos="457200" algn="l"/>
              </a:tabLst>
              <a:defRPr/>
            </a:pPr>
            <a:r>
              <a:rPr lang="en-US" sz="2600" kern="0" dirty="0">
                <a:latin typeface="Calibri" panose="020F0502020204030204" pitchFamily="34" charset="0"/>
                <a:cs typeface="Calibri" panose="020F0502020204030204" pitchFamily="34" charset="0"/>
              </a:rPr>
              <a:t>Questions </a:t>
            </a:r>
          </a:p>
        </p:txBody>
      </p:sp>
      <p:sp>
        <p:nvSpPr>
          <p:cNvPr id="3" name="Rectangle 2"/>
          <p:cNvSpPr>
            <a:spLocks noGrp="1" noChangeArrowheads="1"/>
          </p:cNvSpPr>
          <p:nvPr>
            <p:ph type="title"/>
          </p:nvPr>
        </p:nvSpPr>
        <p:spPr>
          <a:xfrm>
            <a:off x="1524000" y="-365760"/>
            <a:ext cx="9144000" cy="1066800"/>
          </a:xfrm>
        </p:spPr>
        <p:txBody>
          <a:bodyPr>
            <a:normAutofit fontScale="90000"/>
          </a:bodyPr>
          <a:lstStyle/>
          <a:p>
            <a:pPr defTabSz="342900">
              <a:tabLst>
                <a:tab pos="685800" algn="l"/>
              </a:tabLst>
              <a:defRPr/>
            </a:pPr>
            <a:br>
              <a:rPr lang="en-US" dirty="0">
                <a:solidFill>
                  <a:schemeClr val="tx1"/>
                </a:solidFill>
              </a:rPr>
            </a:br>
            <a:r>
              <a:rPr lang="en-US" b="1" dirty="0">
                <a:solidFill>
                  <a:schemeClr val="tx1"/>
                </a:solidFill>
                <a:latin typeface="Calibri" panose="020F0502020204030204" pitchFamily="34" charset="0"/>
                <a:cs typeface="Calibri" panose="020F0502020204030204" pitchFamily="34" charset="0"/>
              </a:rPr>
              <a:t>Agenda</a:t>
            </a:r>
          </a:p>
        </p:txBody>
      </p:sp>
      <p:pic>
        <p:nvPicPr>
          <p:cNvPr id="4" name="Picture 3">
            <a:extLst>
              <a:ext uri="{FF2B5EF4-FFF2-40B4-BE49-F238E27FC236}">
                <a16:creationId xmlns:a16="http://schemas.microsoft.com/office/drawing/2014/main" id="{1D76E834-C006-684A-8014-00F47F184193}"/>
              </a:ext>
            </a:extLst>
          </p:cNvPr>
          <p:cNvPicPr>
            <a:picLocks noChangeAspect="1"/>
          </p:cNvPicPr>
          <p:nvPr/>
        </p:nvPicPr>
        <p:blipFill>
          <a:blip r:embed="rId3"/>
          <a:stretch>
            <a:fillRect/>
          </a:stretch>
        </p:blipFill>
        <p:spPr>
          <a:xfrm>
            <a:off x="3048" y="0"/>
            <a:ext cx="12185904" cy="6858000"/>
          </a:xfrm>
          <a:prstGeom prst="rect">
            <a:avLst/>
          </a:prstGeom>
        </p:spPr>
      </p:pic>
      <p:sp>
        <p:nvSpPr>
          <p:cNvPr id="5" name="Rectangle 4"/>
          <p:cNvSpPr/>
          <p:nvPr/>
        </p:nvSpPr>
        <p:spPr>
          <a:xfrm>
            <a:off x="1524000" y="1600200"/>
            <a:ext cx="9144000" cy="1815882"/>
          </a:xfrm>
          <a:prstGeom prst="rect">
            <a:avLst/>
          </a:prstGeom>
        </p:spPr>
        <p:txBody>
          <a:bodyPr wrap="square">
            <a:spAutoFit/>
          </a:bodyPr>
          <a:lstStyle/>
          <a:p>
            <a:pPr algn="ctr" fontAlgn="auto" hangingPunct="0">
              <a:spcBef>
                <a:spcPts val="0"/>
              </a:spcBef>
              <a:spcAft>
                <a:spcPts val="0"/>
              </a:spcAft>
            </a:pPr>
            <a:r>
              <a:rPr lang="en-US" sz="2800" b="1" kern="0" dirty="0">
                <a:solidFill>
                  <a:srgbClr val="FFFFFF"/>
                </a:solidFill>
                <a:latin typeface="Calibri"/>
                <a:cs typeface="Calibri"/>
                <a:sym typeface="Calibri"/>
              </a:rPr>
              <a:t>DRAFT FY 2024-2027 Transportation Improvement Program</a:t>
            </a:r>
          </a:p>
          <a:p>
            <a:pPr algn="ctr" fontAlgn="auto" hangingPunct="0">
              <a:spcBef>
                <a:spcPts val="0"/>
              </a:spcBef>
              <a:spcAft>
                <a:spcPts val="0"/>
              </a:spcAft>
            </a:pPr>
            <a:r>
              <a:rPr lang="en-US" sz="2800" b="1" kern="0" dirty="0">
                <a:solidFill>
                  <a:srgbClr val="FFFFFF"/>
                </a:solidFill>
                <a:latin typeface="Calibri"/>
                <a:cs typeface="Calibri"/>
                <a:sym typeface="Calibri"/>
              </a:rPr>
              <a:t>OKI</a:t>
            </a:r>
          </a:p>
          <a:p>
            <a:pPr algn="ctr" fontAlgn="auto" hangingPunct="0">
              <a:spcBef>
                <a:spcPts val="0"/>
              </a:spcBef>
              <a:spcAft>
                <a:spcPts val="0"/>
              </a:spcAft>
            </a:pPr>
            <a:r>
              <a:rPr lang="en-US" sz="2800" b="1" kern="0" dirty="0">
                <a:solidFill>
                  <a:srgbClr val="FFFFFF"/>
                </a:solidFill>
                <a:latin typeface="Calibri"/>
                <a:cs typeface="Calibri"/>
                <a:sym typeface="Calibri"/>
              </a:rPr>
              <a:t>Intermodal Coordinating Committee</a:t>
            </a:r>
          </a:p>
          <a:p>
            <a:pPr algn="ctr" fontAlgn="auto" hangingPunct="0">
              <a:spcBef>
                <a:spcPts val="0"/>
              </a:spcBef>
              <a:spcAft>
                <a:spcPts val="0"/>
              </a:spcAft>
            </a:pPr>
            <a:r>
              <a:rPr lang="en-US" sz="2800" b="1" kern="0" dirty="0">
                <a:solidFill>
                  <a:srgbClr val="FFFFFF"/>
                </a:solidFill>
                <a:latin typeface="Calibri"/>
                <a:cs typeface="Calibri"/>
                <a:sym typeface="Calibri"/>
              </a:rPr>
              <a:t>March 7, 2023</a:t>
            </a:r>
          </a:p>
        </p:txBody>
      </p:sp>
    </p:spTree>
    <p:extLst>
      <p:ext uri="{BB962C8B-B14F-4D97-AF65-F5344CB8AC3E}">
        <p14:creationId xmlns:p14="http://schemas.microsoft.com/office/powerpoint/2010/main" val="1528812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2" name="Rectangle 15">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7">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04354F8-1478-4342-873A-B9D9B018BF67}"/>
              </a:ext>
            </a:extLst>
          </p:cNvPr>
          <p:cNvPicPr>
            <a:picLocks noChangeAspect="1"/>
          </p:cNvPicPr>
          <p:nvPr/>
        </p:nvPicPr>
        <p:blipFill>
          <a:blip r:embed="rId3"/>
          <a:stretch>
            <a:fillRect/>
          </a:stretch>
        </p:blipFill>
        <p:spPr>
          <a:xfrm>
            <a:off x="3137042" y="526550"/>
            <a:ext cx="5917915" cy="5804899"/>
          </a:xfrm>
          <a:prstGeom prst="rect">
            <a:avLst/>
          </a:prstGeom>
        </p:spPr>
      </p:pic>
    </p:spTree>
    <p:extLst>
      <p:ext uri="{BB962C8B-B14F-4D97-AF65-F5344CB8AC3E}">
        <p14:creationId xmlns:p14="http://schemas.microsoft.com/office/powerpoint/2010/main" val="2157882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047" y="0"/>
            <a:ext cx="12185905" cy="6858000"/>
          </a:xfrm>
          <a:prstGeom prst="rect">
            <a:avLst/>
          </a:prstGeom>
        </p:spPr>
      </p:pic>
      <p:sp>
        <p:nvSpPr>
          <p:cNvPr id="6" name="Title 1"/>
          <p:cNvSpPr>
            <a:spLocks noGrp="1"/>
          </p:cNvSpPr>
          <p:nvPr>
            <p:ph type="title"/>
          </p:nvPr>
        </p:nvSpPr>
        <p:spPr>
          <a:xfrm>
            <a:off x="1828800" y="304801"/>
            <a:ext cx="8001000" cy="609600"/>
          </a:xfrm>
        </p:spPr>
        <p:txBody>
          <a:bodyPr>
            <a:noAutofit/>
          </a:bodyPr>
          <a:lstStyle/>
          <a:p>
            <a:r>
              <a:rPr lang="en-US" sz="3600" dirty="0"/>
              <a:t>Transportation Improvement Program</a:t>
            </a:r>
          </a:p>
        </p:txBody>
      </p:sp>
      <p:sp>
        <p:nvSpPr>
          <p:cNvPr id="7" name="Content Placeholder 2"/>
          <p:cNvSpPr>
            <a:spLocks noGrp="1"/>
          </p:cNvSpPr>
          <p:nvPr>
            <p:ph idx="1"/>
          </p:nvPr>
        </p:nvSpPr>
        <p:spPr>
          <a:xfrm>
            <a:off x="381000" y="1371601"/>
            <a:ext cx="11430000" cy="4419600"/>
          </a:xfrm>
        </p:spPr>
        <p:txBody>
          <a:bodyPr>
            <a:normAutofit/>
          </a:bodyPr>
          <a:lstStyle/>
          <a:p>
            <a:r>
              <a:rPr lang="en-US" dirty="0"/>
              <a:t>Short Range component of the OKI Metropolitan Transportation Plan</a:t>
            </a:r>
          </a:p>
          <a:p>
            <a:r>
              <a:rPr lang="en-US" dirty="0"/>
              <a:t>Last new TIP was April 2020</a:t>
            </a:r>
          </a:p>
          <a:p>
            <a:r>
              <a:rPr lang="en-US" dirty="0"/>
              <a:t>Funding Commitments for next 4 years: by funding source, phase, and fiscal year. </a:t>
            </a:r>
          </a:p>
          <a:p>
            <a:r>
              <a:rPr lang="en-US" dirty="0"/>
              <a:t>Any project with federal funds and any regionally-significant project must be listed</a:t>
            </a:r>
          </a:p>
          <a:p>
            <a:r>
              <a:rPr lang="en-US" dirty="0"/>
              <a:t>TIP becomes part of Statewide TIP (STIP)</a:t>
            </a:r>
          </a:p>
          <a:p>
            <a:pPr marL="0" indent="0">
              <a:buNone/>
            </a:pPr>
            <a:endParaRPr lang="en-US" sz="3600" dirty="0"/>
          </a:p>
        </p:txBody>
      </p:sp>
    </p:spTree>
    <p:extLst>
      <p:ext uri="{BB962C8B-B14F-4D97-AF65-F5344CB8AC3E}">
        <p14:creationId xmlns:p14="http://schemas.microsoft.com/office/powerpoint/2010/main" val="1086115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3047" y="0"/>
            <a:ext cx="12185905" cy="6858000"/>
          </a:xfrm>
          <a:prstGeom prst="rect">
            <a:avLst/>
          </a:prstGeom>
        </p:spPr>
      </p:pic>
      <p:sp>
        <p:nvSpPr>
          <p:cNvPr id="4" name="Title 3"/>
          <p:cNvSpPr>
            <a:spLocks noGrp="1"/>
          </p:cNvSpPr>
          <p:nvPr>
            <p:ph type="title"/>
          </p:nvPr>
        </p:nvSpPr>
        <p:spPr/>
        <p:txBody>
          <a:bodyPr/>
          <a:lstStyle/>
          <a:p>
            <a:r>
              <a:rPr lang="en-US" dirty="0"/>
              <a:t>Programmed Funds - OKI FY24-27 TIP</a:t>
            </a:r>
          </a:p>
        </p:txBody>
      </p:sp>
      <p:sp>
        <p:nvSpPr>
          <p:cNvPr id="2" name="Content Placeholder 1"/>
          <p:cNvSpPr>
            <a:spLocks noGrp="1"/>
          </p:cNvSpPr>
          <p:nvPr>
            <p:ph idx="1"/>
          </p:nvPr>
        </p:nvSpPr>
        <p:spPr/>
        <p:txBody>
          <a:bodyPr/>
          <a:lstStyle/>
          <a:p>
            <a:pPr marL="457200" lvl="1" indent="0">
              <a:buNone/>
            </a:pPr>
            <a:endParaRPr lang="en-US" dirty="0"/>
          </a:p>
          <a:p>
            <a:r>
              <a:rPr lang="en-US" dirty="0"/>
              <a:t>$5.3B federal, state and local</a:t>
            </a:r>
          </a:p>
          <a:p>
            <a:r>
              <a:rPr lang="en-US" dirty="0"/>
              <a:t>$4.2B Federal Funds, </a:t>
            </a:r>
          </a:p>
          <a:p>
            <a:pPr lvl="1"/>
            <a:r>
              <a:rPr lang="en-US" dirty="0"/>
              <a:t>$181M in OKI Sub-Allocated Federal Funds</a:t>
            </a:r>
          </a:p>
          <a:p>
            <a:endParaRPr lang="en-US" dirty="0"/>
          </a:p>
        </p:txBody>
      </p:sp>
    </p:spTree>
    <p:extLst>
      <p:ext uri="{BB962C8B-B14F-4D97-AF65-F5344CB8AC3E}">
        <p14:creationId xmlns:p14="http://schemas.microsoft.com/office/powerpoint/2010/main" val="2008431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3047" y="0"/>
            <a:ext cx="12185905" cy="6858000"/>
          </a:xfrm>
          <a:prstGeom prst="rect">
            <a:avLst/>
          </a:prstGeom>
        </p:spPr>
      </p:pic>
      <p:graphicFrame>
        <p:nvGraphicFramePr>
          <p:cNvPr id="5" name="Chart 4"/>
          <p:cNvGraphicFramePr>
            <a:graphicFrameLocks/>
          </p:cNvGraphicFramePr>
          <p:nvPr>
            <p:extLst>
              <p:ext uri="{D42A27DB-BD31-4B8C-83A1-F6EECF244321}">
                <p14:modId xmlns:p14="http://schemas.microsoft.com/office/powerpoint/2010/main" val="3947277845"/>
              </p:ext>
            </p:extLst>
          </p:nvPr>
        </p:nvGraphicFramePr>
        <p:xfrm>
          <a:off x="1033464" y="623887"/>
          <a:ext cx="10125075" cy="561022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p:cNvGraphicFramePr>
            <a:graphicFrameLocks/>
          </p:cNvGraphicFramePr>
          <p:nvPr>
            <p:extLst>
              <p:ext uri="{D42A27DB-BD31-4B8C-83A1-F6EECF244321}">
                <p14:modId xmlns:p14="http://schemas.microsoft.com/office/powerpoint/2010/main" val="3997770188"/>
              </p:ext>
            </p:extLst>
          </p:nvPr>
        </p:nvGraphicFramePr>
        <p:xfrm>
          <a:off x="1033461" y="1"/>
          <a:ext cx="9786939" cy="623411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185018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047" y="0"/>
            <a:ext cx="12185905" cy="6858000"/>
          </a:xfrm>
          <a:prstGeom prst="rect">
            <a:avLst/>
          </a:prstGeom>
        </p:spPr>
      </p:pic>
      <p:sp>
        <p:nvSpPr>
          <p:cNvPr id="2" name="Title 1"/>
          <p:cNvSpPr>
            <a:spLocks noGrp="1"/>
          </p:cNvSpPr>
          <p:nvPr>
            <p:ph type="title"/>
          </p:nvPr>
        </p:nvSpPr>
        <p:spPr>
          <a:xfrm>
            <a:off x="685800" y="609600"/>
            <a:ext cx="10896600" cy="808038"/>
          </a:xfrm>
        </p:spPr>
        <p:txBody>
          <a:bodyPr>
            <a:normAutofit fontScale="90000"/>
          </a:bodyPr>
          <a:lstStyle/>
          <a:p>
            <a:br>
              <a:rPr lang="en-US" b="1" dirty="0"/>
            </a:b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06011344"/>
              </p:ext>
            </p:extLst>
          </p:nvPr>
        </p:nvGraphicFramePr>
        <p:xfrm>
          <a:off x="76200" y="152400"/>
          <a:ext cx="12039600" cy="6019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00540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3047" y="0"/>
            <a:ext cx="12185905" cy="6858000"/>
          </a:xfrm>
          <a:prstGeom prst="rect">
            <a:avLst/>
          </a:prstGeom>
        </p:spPr>
      </p:pic>
      <p:sp>
        <p:nvSpPr>
          <p:cNvPr id="4" name="Title 3"/>
          <p:cNvSpPr>
            <a:spLocks noGrp="1"/>
          </p:cNvSpPr>
          <p:nvPr>
            <p:ph type="title"/>
          </p:nvPr>
        </p:nvSpPr>
        <p:spPr/>
        <p:txBody>
          <a:bodyPr>
            <a:normAutofit/>
          </a:bodyPr>
          <a:lstStyle/>
          <a:p>
            <a:r>
              <a:rPr lang="en-US" dirty="0"/>
              <a:t>New Projects in OKI FY24-27 TIP</a:t>
            </a:r>
          </a:p>
        </p:txBody>
      </p:sp>
      <p:sp>
        <p:nvSpPr>
          <p:cNvPr id="2" name="Content Placeholder 1"/>
          <p:cNvSpPr>
            <a:spLocks noGrp="1"/>
          </p:cNvSpPr>
          <p:nvPr>
            <p:ph idx="1"/>
          </p:nvPr>
        </p:nvSpPr>
        <p:spPr>
          <a:xfrm>
            <a:off x="457200" y="1219201"/>
            <a:ext cx="11125200" cy="4906964"/>
          </a:xfrm>
        </p:spPr>
        <p:txBody>
          <a:bodyPr>
            <a:normAutofit/>
          </a:bodyPr>
          <a:lstStyle/>
          <a:p>
            <a:r>
              <a:rPr lang="en-US" dirty="0"/>
              <a:t>46 Projects with previously awarded OKI Funds</a:t>
            </a:r>
          </a:p>
          <a:p>
            <a:pPr lvl="1"/>
            <a:r>
              <a:rPr lang="en-US" dirty="0"/>
              <a:t>25 STBG/SNK</a:t>
            </a:r>
          </a:p>
          <a:p>
            <a:pPr lvl="1"/>
            <a:r>
              <a:rPr lang="en-US" dirty="0"/>
              <a:t> 5 CMAQ (OH statewide urban CMAQ)</a:t>
            </a:r>
          </a:p>
          <a:p>
            <a:pPr lvl="1"/>
            <a:r>
              <a:rPr lang="en-US" dirty="0"/>
              <a:t>19 TA (3 with combination STBG/TA)</a:t>
            </a:r>
          </a:p>
          <a:p>
            <a:r>
              <a:rPr lang="en-US" dirty="0"/>
              <a:t>ODOT, KYTC, INDOT “Grouped Projects”</a:t>
            </a:r>
          </a:p>
          <a:p>
            <a:r>
              <a:rPr lang="en-US" dirty="0"/>
              <a:t>51 Transit Projects</a:t>
            </a:r>
          </a:p>
        </p:txBody>
      </p:sp>
    </p:spTree>
    <p:extLst>
      <p:ext uri="{BB962C8B-B14F-4D97-AF65-F5344CB8AC3E}">
        <p14:creationId xmlns:p14="http://schemas.microsoft.com/office/powerpoint/2010/main" val="4177219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3047" y="0"/>
            <a:ext cx="12185905" cy="6858000"/>
          </a:xfrm>
          <a:prstGeom prst="rect">
            <a:avLst/>
          </a:prstGeom>
        </p:spPr>
      </p:pic>
      <p:sp>
        <p:nvSpPr>
          <p:cNvPr id="4" name="Title 3"/>
          <p:cNvSpPr>
            <a:spLocks noGrp="1"/>
          </p:cNvSpPr>
          <p:nvPr>
            <p:ph type="title"/>
          </p:nvPr>
        </p:nvSpPr>
        <p:spPr/>
        <p:txBody>
          <a:bodyPr>
            <a:normAutofit/>
          </a:bodyPr>
          <a:lstStyle/>
          <a:p>
            <a:r>
              <a:rPr lang="en-US" dirty="0"/>
              <a:t>Draft TIP</a:t>
            </a:r>
          </a:p>
        </p:txBody>
      </p:sp>
      <p:sp>
        <p:nvSpPr>
          <p:cNvPr id="2" name="Content Placeholder 1"/>
          <p:cNvSpPr>
            <a:spLocks noGrp="1"/>
          </p:cNvSpPr>
          <p:nvPr>
            <p:ph idx="1"/>
          </p:nvPr>
        </p:nvSpPr>
        <p:spPr/>
        <p:txBody>
          <a:bodyPr/>
          <a:lstStyle/>
          <a:p>
            <a:r>
              <a:rPr lang="en-US" dirty="0"/>
              <a:t>Go to </a:t>
            </a:r>
            <a:r>
              <a:rPr lang="en-US" dirty="0">
                <a:hlinkClick r:id="rId5"/>
              </a:rPr>
              <a:t>https://tip.oki.org</a:t>
            </a:r>
            <a:r>
              <a:rPr lang="en-US" dirty="0"/>
              <a:t> </a:t>
            </a:r>
          </a:p>
          <a:p>
            <a:pPr lvl="1"/>
            <a:r>
              <a:rPr lang="en-US" dirty="0"/>
              <a:t>Short video presentation</a:t>
            </a:r>
          </a:p>
          <a:p>
            <a:pPr lvl="1"/>
            <a:r>
              <a:rPr lang="en-US" dirty="0"/>
              <a:t>Opportunity to provide comment</a:t>
            </a:r>
          </a:p>
          <a:p>
            <a:pPr marL="0" indent="0">
              <a:buNone/>
            </a:pPr>
            <a:endParaRPr lang="en-US" dirty="0"/>
          </a:p>
        </p:txBody>
      </p:sp>
    </p:spTree>
    <p:extLst>
      <p:ext uri="{BB962C8B-B14F-4D97-AF65-F5344CB8AC3E}">
        <p14:creationId xmlns:p14="http://schemas.microsoft.com/office/powerpoint/2010/main" val="749924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3047" y="0"/>
            <a:ext cx="12185905" cy="6858000"/>
          </a:xfrm>
          <a:prstGeom prst="rect">
            <a:avLst/>
          </a:prstGeom>
        </p:spPr>
      </p:pic>
      <p:sp>
        <p:nvSpPr>
          <p:cNvPr id="4" name="Title 3"/>
          <p:cNvSpPr>
            <a:spLocks noGrp="1"/>
          </p:cNvSpPr>
          <p:nvPr>
            <p:ph type="title"/>
          </p:nvPr>
        </p:nvSpPr>
        <p:spPr/>
        <p:txBody>
          <a:bodyPr>
            <a:normAutofit/>
          </a:bodyPr>
          <a:lstStyle/>
          <a:p>
            <a:r>
              <a:rPr lang="en-US" dirty="0"/>
              <a:t>Schedule</a:t>
            </a:r>
          </a:p>
        </p:txBody>
      </p:sp>
      <p:sp>
        <p:nvSpPr>
          <p:cNvPr id="2" name="Content Placeholder 1"/>
          <p:cNvSpPr>
            <a:spLocks noGrp="1"/>
          </p:cNvSpPr>
          <p:nvPr>
            <p:ph idx="1"/>
          </p:nvPr>
        </p:nvSpPr>
        <p:spPr/>
        <p:txBody>
          <a:bodyPr>
            <a:normAutofit/>
          </a:bodyPr>
          <a:lstStyle/>
          <a:p>
            <a:r>
              <a:rPr lang="en-US" dirty="0"/>
              <a:t>March 10 – Start of public comment period</a:t>
            </a:r>
          </a:p>
          <a:p>
            <a:r>
              <a:rPr lang="en-US" dirty="0"/>
              <a:t>April 4 – in-person Public Meeting at OKI, 4pm</a:t>
            </a:r>
          </a:p>
          <a:p>
            <a:r>
              <a:rPr lang="en-US" dirty="0"/>
              <a:t>April 12 - Comment period ends</a:t>
            </a:r>
          </a:p>
          <a:p>
            <a:r>
              <a:rPr lang="en-US" dirty="0"/>
              <a:t>April 13 - Presented to OKI Board of Directors for Approval</a:t>
            </a:r>
          </a:p>
          <a:p>
            <a:r>
              <a:rPr lang="en-US" dirty="0"/>
              <a:t>April 14 - Approved TIP sent to ODOT, KYTC, and INDOT</a:t>
            </a:r>
          </a:p>
          <a:p>
            <a:r>
              <a:rPr lang="en-US" dirty="0"/>
              <a:t>July 1 – New OH STIP and IN STIP approval. Projects amended into KY STIP</a:t>
            </a:r>
          </a:p>
          <a:p>
            <a:pPr marL="0" indent="0">
              <a:buNone/>
            </a:pPr>
            <a:endParaRPr lang="en-US" dirty="0"/>
          </a:p>
        </p:txBody>
      </p:sp>
    </p:spTree>
    <p:extLst>
      <p:ext uri="{BB962C8B-B14F-4D97-AF65-F5344CB8AC3E}">
        <p14:creationId xmlns:p14="http://schemas.microsoft.com/office/powerpoint/2010/main" val="3972994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047" y="0"/>
            <a:ext cx="12185905" cy="6858000"/>
          </a:xfrm>
          <a:prstGeom prst="rect">
            <a:avLst/>
          </a:prstGeom>
        </p:spPr>
      </p:pic>
      <p:sp>
        <p:nvSpPr>
          <p:cNvPr id="4" name="Title 3"/>
          <p:cNvSpPr>
            <a:spLocks noGrp="1"/>
          </p:cNvSpPr>
          <p:nvPr>
            <p:ph type="title"/>
          </p:nvPr>
        </p:nvSpPr>
        <p:spPr/>
        <p:txBody>
          <a:bodyPr>
            <a:normAutofit/>
          </a:bodyPr>
          <a:lstStyle/>
          <a:p>
            <a:r>
              <a:rPr lang="en-US" dirty="0"/>
              <a:t>Contact</a:t>
            </a:r>
          </a:p>
        </p:txBody>
      </p:sp>
      <p:sp>
        <p:nvSpPr>
          <p:cNvPr id="2" name="Content Placeholder 1"/>
          <p:cNvSpPr>
            <a:spLocks noGrp="1"/>
          </p:cNvSpPr>
          <p:nvPr>
            <p:ph idx="1"/>
          </p:nvPr>
        </p:nvSpPr>
        <p:spPr/>
        <p:txBody>
          <a:bodyPr>
            <a:normAutofit/>
          </a:bodyPr>
          <a:lstStyle/>
          <a:p>
            <a:pPr marL="0" indent="0" algn="ctr">
              <a:buNone/>
            </a:pPr>
            <a:r>
              <a:rPr lang="en-US" dirty="0"/>
              <a:t>Andy Reser</a:t>
            </a:r>
          </a:p>
          <a:p>
            <a:pPr marL="0" indent="0" algn="ctr">
              <a:buNone/>
            </a:pPr>
            <a:r>
              <a:rPr lang="en-US" dirty="0"/>
              <a:t>Manager of Transportation Programming</a:t>
            </a:r>
          </a:p>
          <a:p>
            <a:pPr marL="0" indent="0" algn="ctr">
              <a:buNone/>
            </a:pPr>
            <a:r>
              <a:rPr lang="en-US" dirty="0"/>
              <a:t>Ohio Kentucky Indiana Regional Council of Governments</a:t>
            </a:r>
          </a:p>
          <a:p>
            <a:pPr marL="0" indent="0" algn="ctr">
              <a:buNone/>
            </a:pPr>
            <a:r>
              <a:rPr lang="en-US" dirty="0"/>
              <a:t>513-621-7688</a:t>
            </a:r>
          </a:p>
          <a:p>
            <a:pPr marL="0" indent="0" algn="ctr">
              <a:buNone/>
            </a:pPr>
            <a:r>
              <a:rPr lang="en-US" dirty="0"/>
              <a:t>areser@oki.org</a:t>
            </a:r>
          </a:p>
        </p:txBody>
      </p:sp>
    </p:spTree>
    <p:extLst>
      <p:ext uri="{BB962C8B-B14F-4D97-AF65-F5344CB8AC3E}">
        <p14:creationId xmlns:p14="http://schemas.microsoft.com/office/powerpoint/2010/main" val="14904909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9344</TotalTime>
  <Words>1183</Words>
  <Application>Microsoft Office PowerPoint</Application>
  <PresentationFormat>Widescreen</PresentationFormat>
  <Paragraphs>88</Paragraphs>
  <Slides>10</Slides>
  <Notes>10</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Calibri</vt:lpstr>
      <vt:lpstr>News Gothic MT</vt:lpstr>
      <vt:lpstr>Tahoma</vt:lpstr>
      <vt:lpstr>Wingdings</vt:lpstr>
      <vt:lpstr>Wingdings 2</vt:lpstr>
      <vt:lpstr>1_Office Theme</vt:lpstr>
      <vt:lpstr>Breeze</vt:lpstr>
      <vt:lpstr> Agenda</vt:lpstr>
      <vt:lpstr>Transportation Improvement Program</vt:lpstr>
      <vt:lpstr>Programmed Funds - OKI FY24-27 TIP</vt:lpstr>
      <vt:lpstr>PowerPoint Presentation</vt:lpstr>
      <vt:lpstr> </vt:lpstr>
      <vt:lpstr>New Projects in OKI FY24-27 TIP</vt:lpstr>
      <vt:lpstr>Draft TIP</vt:lpstr>
      <vt:lpstr>Schedule</vt:lpstr>
      <vt:lpstr>Contact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Map-21 National Performance Goals</dc:title>
  <dc:creator>Andy Reser</dc:creator>
  <cp:lastModifiedBy>Andy Reser</cp:lastModifiedBy>
  <cp:revision>431</cp:revision>
  <cp:lastPrinted>2015-02-09T21:36:17Z</cp:lastPrinted>
  <dcterms:created xsi:type="dcterms:W3CDTF">2013-10-17T19:28:35Z</dcterms:created>
  <dcterms:modified xsi:type="dcterms:W3CDTF">2023-03-06T15:38:52Z</dcterms:modified>
</cp:coreProperties>
</file>